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55" r:id="rId2"/>
  </p:sldMasterIdLst>
  <p:notesMasterIdLst>
    <p:notesMasterId r:id="rId38"/>
  </p:notesMasterIdLst>
  <p:handoutMasterIdLst>
    <p:handoutMasterId r:id="rId39"/>
  </p:handoutMasterIdLst>
  <p:sldIdLst>
    <p:sldId id="256" r:id="rId3"/>
    <p:sldId id="290" r:id="rId4"/>
    <p:sldId id="257" r:id="rId5"/>
    <p:sldId id="302" r:id="rId6"/>
    <p:sldId id="258" r:id="rId7"/>
    <p:sldId id="261" r:id="rId8"/>
    <p:sldId id="301" r:id="rId9"/>
    <p:sldId id="275" r:id="rId10"/>
    <p:sldId id="291" r:id="rId11"/>
    <p:sldId id="276" r:id="rId12"/>
    <p:sldId id="303" r:id="rId13"/>
    <p:sldId id="277" r:id="rId14"/>
    <p:sldId id="298" r:id="rId15"/>
    <p:sldId id="280" r:id="rId16"/>
    <p:sldId id="292" r:id="rId17"/>
    <p:sldId id="278" r:id="rId18"/>
    <p:sldId id="293" r:id="rId19"/>
    <p:sldId id="281" r:id="rId20"/>
    <p:sldId id="299" r:id="rId21"/>
    <p:sldId id="294" r:id="rId22"/>
    <p:sldId id="304" r:id="rId23"/>
    <p:sldId id="295" r:id="rId24"/>
    <p:sldId id="296" r:id="rId25"/>
    <p:sldId id="282" r:id="rId26"/>
    <p:sldId id="265" r:id="rId27"/>
    <p:sldId id="297" r:id="rId28"/>
    <p:sldId id="300" r:id="rId29"/>
    <p:sldId id="284" r:id="rId30"/>
    <p:sldId id="285" r:id="rId31"/>
    <p:sldId id="288" r:id="rId32"/>
    <p:sldId id="286" r:id="rId33"/>
    <p:sldId id="289" r:id="rId34"/>
    <p:sldId id="287" r:id="rId35"/>
    <p:sldId id="305" r:id="rId36"/>
    <p:sldId id="274" r:id="rId3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A8EDCC9-03A1-EFD8-BEE4-09F42E4C0A9A}" name="Hrudková Hana" initials="HH" userId="S::hrudkova@spssoa.cz::f81e3d47-87a6-42fe-a526-04385debef1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42915E-BB8B-4A50-84F6-75908E9296A5}" v="1" dt="2026-06-29T14:09:06.95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56" autoAdjust="0"/>
    <p:restoredTop sz="94660"/>
  </p:normalViewPr>
  <p:slideViewPr>
    <p:cSldViewPr snapToGrid="0">
      <p:cViewPr varScale="1">
        <p:scale>
          <a:sx n="78" d="100"/>
          <a:sy n="78" d="100"/>
        </p:scale>
        <p:origin x="1613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46" Type="http://schemas.microsoft.com/office/2018/10/relationships/authors" Target="authors.xml"/><Relationship Id="rId20" Type="http://schemas.openxmlformats.org/officeDocument/2006/relationships/slide" Target="slides/slide18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rudková Hana" userId="f81e3d47-87a6-42fe-a526-04385debef16" providerId="ADAL" clId="{6D32E7EC-5F42-449A-AD49-6860F10610D6}"/>
    <pc:docChg chg="undo redo custSel modSld">
      <pc:chgData name="Hrudková Hana" userId="f81e3d47-87a6-42fe-a526-04385debef16" providerId="ADAL" clId="{6D32E7EC-5F42-449A-AD49-6860F10610D6}" dt="2026-06-29T14:09:10.546" v="3379" actId="20577"/>
      <pc:docMkLst>
        <pc:docMk/>
      </pc:docMkLst>
      <pc:sldChg chg="addSp delSp modSp mod">
        <pc:chgData name="Hrudková Hana" userId="f81e3d47-87a6-42fe-a526-04385debef16" providerId="ADAL" clId="{6D32E7EC-5F42-449A-AD49-6860F10610D6}" dt="2026-06-29T14:09:10.546" v="3379" actId="20577"/>
        <pc:sldMkLst>
          <pc:docMk/>
          <pc:sldMk cId="2780068819" sldId="256"/>
        </pc:sldMkLst>
        <pc:spChg chg="mod">
          <ac:chgData name="Hrudková Hana" userId="f81e3d47-87a6-42fe-a526-04385debef16" providerId="ADAL" clId="{6D32E7EC-5F42-449A-AD49-6860F10610D6}" dt="2026-06-23T14:01:04.436" v="2001" actId="20577"/>
          <ac:spMkLst>
            <pc:docMk/>
            <pc:sldMk cId="2780068819" sldId="256"/>
            <ac:spMk id="2" creationId="{00000000-0000-0000-0000-000000000000}"/>
          </ac:spMkLst>
        </pc:spChg>
        <pc:spChg chg="mod">
          <ac:chgData name="Hrudková Hana" userId="f81e3d47-87a6-42fe-a526-04385debef16" providerId="ADAL" clId="{6D32E7EC-5F42-449A-AD49-6860F10610D6}" dt="2026-06-23T14:01:13.039" v="2011" actId="5793"/>
          <ac:spMkLst>
            <pc:docMk/>
            <pc:sldMk cId="2780068819" sldId="256"/>
            <ac:spMk id="3" creationId="{00000000-0000-0000-0000-000000000000}"/>
          </ac:spMkLst>
        </pc:spChg>
        <pc:spChg chg="add mod">
          <ac:chgData name="Hrudková Hana" userId="f81e3d47-87a6-42fe-a526-04385debef16" providerId="ADAL" clId="{6D32E7EC-5F42-449A-AD49-6860F10610D6}" dt="2026-06-29T14:09:10.546" v="3379" actId="20577"/>
          <ac:spMkLst>
            <pc:docMk/>
            <pc:sldMk cId="2780068819" sldId="256"/>
            <ac:spMk id="4" creationId="{7694FF65-1D06-5DDA-4868-470C78EA499F}"/>
          </ac:spMkLst>
        </pc:spChg>
        <pc:picChg chg="add mod">
          <ac:chgData name="Hrudková Hana" userId="f81e3d47-87a6-42fe-a526-04385debef16" providerId="ADAL" clId="{6D32E7EC-5F42-449A-AD49-6860F10610D6}" dt="2026-06-23T14:11:36.652" v="2018" actId="1076"/>
          <ac:picMkLst>
            <pc:docMk/>
            <pc:sldMk cId="2780068819" sldId="256"/>
            <ac:picMk id="6" creationId="{507A1DCC-77AA-5621-665C-A2BE31CD6020}"/>
          </ac:picMkLst>
        </pc:picChg>
        <pc:picChg chg="mod">
          <ac:chgData name="Hrudková Hana" userId="f81e3d47-87a6-42fe-a526-04385debef16" providerId="ADAL" clId="{6D32E7EC-5F42-449A-AD49-6860F10610D6}" dt="2026-06-23T11:23:18.929" v="1874" actId="1076"/>
          <ac:picMkLst>
            <pc:docMk/>
            <pc:sldMk cId="2780068819" sldId="256"/>
            <ac:picMk id="7" creationId="{01C6B8F9-7DA3-BE8E-721C-EA1922EAA792}"/>
          </ac:picMkLst>
        </pc:picChg>
        <pc:picChg chg="mod">
          <ac:chgData name="Hrudková Hana" userId="f81e3d47-87a6-42fe-a526-04385debef16" providerId="ADAL" clId="{6D32E7EC-5F42-449A-AD49-6860F10610D6}" dt="2026-06-23T11:23:14.610" v="1873" actId="1076"/>
          <ac:picMkLst>
            <pc:docMk/>
            <pc:sldMk cId="2780068819" sldId="256"/>
            <ac:picMk id="1026" creationId="{6D444F36-1946-E3F1-23A0-9E58203B790A}"/>
          </ac:picMkLst>
        </pc:picChg>
      </pc:sldChg>
      <pc:sldChg chg="modSp mod">
        <pc:chgData name="Hrudková Hana" userId="f81e3d47-87a6-42fe-a526-04385debef16" providerId="ADAL" clId="{6D32E7EC-5F42-449A-AD49-6860F10610D6}" dt="2026-06-23T14:15:28.678" v="2067" actId="20577"/>
        <pc:sldMkLst>
          <pc:docMk/>
          <pc:sldMk cId="2592700519" sldId="257"/>
        </pc:sldMkLst>
        <pc:spChg chg="mod">
          <ac:chgData name="Hrudková Hana" userId="f81e3d47-87a6-42fe-a526-04385debef16" providerId="ADAL" clId="{6D32E7EC-5F42-449A-AD49-6860F10610D6}" dt="2026-06-23T14:15:28.678" v="2067" actId="20577"/>
          <ac:spMkLst>
            <pc:docMk/>
            <pc:sldMk cId="2592700519" sldId="257"/>
            <ac:spMk id="3" creationId="{00000000-0000-0000-0000-000000000000}"/>
          </ac:spMkLst>
        </pc:spChg>
      </pc:sldChg>
      <pc:sldChg chg="modSp mod">
        <pc:chgData name="Hrudková Hana" userId="f81e3d47-87a6-42fe-a526-04385debef16" providerId="ADAL" clId="{6D32E7EC-5F42-449A-AD49-6860F10610D6}" dt="2026-06-23T14:16:50.285" v="2156" actId="5793"/>
        <pc:sldMkLst>
          <pc:docMk/>
          <pc:sldMk cId="3568537158" sldId="258"/>
        </pc:sldMkLst>
        <pc:spChg chg="mod">
          <ac:chgData name="Hrudková Hana" userId="f81e3d47-87a6-42fe-a526-04385debef16" providerId="ADAL" clId="{6D32E7EC-5F42-449A-AD49-6860F10610D6}" dt="2026-06-23T14:16:50.285" v="2156" actId="5793"/>
          <ac:spMkLst>
            <pc:docMk/>
            <pc:sldMk cId="3568537158" sldId="258"/>
            <ac:spMk id="3" creationId="{00000000-0000-0000-0000-000000000000}"/>
          </ac:spMkLst>
        </pc:spChg>
      </pc:sldChg>
      <pc:sldChg chg="modSp mod">
        <pc:chgData name="Hrudková Hana" userId="f81e3d47-87a6-42fe-a526-04385debef16" providerId="ADAL" clId="{6D32E7EC-5F42-449A-AD49-6860F10610D6}" dt="2026-06-23T14:17:33.873" v="2175" actId="15"/>
        <pc:sldMkLst>
          <pc:docMk/>
          <pc:sldMk cId="3486671270" sldId="261"/>
        </pc:sldMkLst>
        <pc:spChg chg="mod">
          <ac:chgData name="Hrudková Hana" userId="f81e3d47-87a6-42fe-a526-04385debef16" providerId="ADAL" clId="{6D32E7EC-5F42-449A-AD49-6860F10610D6}" dt="2026-06-23T14:17:33.873" v="2175" actId="15"/>
          <ac:spMkLst>
            <pc:docMk/>
            <pc:sldMk cId="3486671270" sldId="261"/>
            <ac:spMk id="3" creationId="{00000000-0000-0000-0000-000000000000}"/>
          </ac:spMkLst>
        </pc:spChg>
      </pc:sldChg>
      <pc:sldChg chg="modSp mod modAnim">
        <pc:chgData name="Hrudková Hana" userId="f81e3d47-87a6-42fe-a526-04385debef16" providerId="ADAL" clId="{6D32E7EC-5F42-449A-AD49-6860F10610D6}" dt="2026-06-23T14:50:02.177" v="3319"/>
        <pc:sldMkLst>
          <pc:docMk/>
          <pc:sldMk cId="1511348403" sldId="274"/>
        </pc:sldMkLst>
        <pc:spChg chg="mod">
          <ac:chgData name="Hrudková Hana" userId="f81e3d47-87a6-42fe-a526-04385debef16" providerId="ADAL" clId="{6D32E7EC-5F42-449A-AD49-6860F10610D6}" dt="2026-06-23T14:49:49.339" v="3317" actId="6549"/>
          <ac:spMkLst>
            <pc:docMk/>
            <pc:sldMk cId="1511348403" sldId="274"/>
            <ac:spMk id="2" creationId="{98A88564-54F1-36D2-886E-DCF7A9527B54}"/>
          </ac:spMkLst>
        </pc:spChg>
        <pc:spChg chg="mod">
          <ac:chgData name="Hrudková Hana" userId="f81e3d47-87a6-42fe-a526-04385debef16" providerId="ADAL" clId="{6D32E7EC-5F42-449A-AD49-6860F10610D6}" dt="2026-06-23T14:50:02.177" v="3319"/>
          <ac:spMkLst>
            <pc:docMk/>
            <pc:sldMk cId="1511348403" sldId="274"/>
            <ac:spMk id="3" creationId="{CEACA6FB-9119-1B8B-881D-69F5DAE8C01D}"/>
          </ac:spMkLst>
        </pc:spChg>
      </pc:sldChg>
      <pc:sldChg chg="modSp mod">
        <pc:chgData name="Hrudková Hana" userId="f81e3d47-87a6-42fe-a526-04385debef16" providerId="ADAL" clId="{6D32E7EC-5F42-449A-AD49-6860F10610D6}" dt="2026-06-23T14:18:44.121" v="2213" actId="20577"/>
        <pc:sldMkLst>
          <pc:docMk/>
          <pc:sldMk cId="3186913322" sldId="275"/>
        </pc:sldMkLst>
        <pc:spChg chg="mod">
          <ac:chgData name="Hrudková Hana" userId="f81e3d47-87a6-42fe-a526-04385debef16" providerId="ADAL" clId="{6D32E7EC-5F42-449A-AD49-6860F10610D6}" dt="2026-06-23T14:18:44.121" v="2213" actId="20577"/>
          <ac:spMkLst>
            <pc:docMk/>
            <pc:sldMk cId="3186913322" sldId="275"/>
            <ac:spMk id="3" creationId="{00000000-0000-0000-0000-000000000000}"/>
          </ac:spMkLst>
        </pc:spChg>
      </pc:sldChg>
      <pc:sldChg chg="modSp mod">
        <pc:chgData name="Hrudková Hana" userId="f81e3d47-87a6-42fe-a526-04385debef16" providerId="ADAL" clId="{6D32E7EC-5F42-449A-AD49-6860F10610D6}" dt="2026-06-23T14:20:33.275" v="2295" actId="27636"/>
        <pc:sldMkLst>
          <pc:docMk/>
          <pc:sldMk cId="3620935417" sldId="276"/>
        </pc:sldMkLst>
        <pc:spChg chg="mod">
          <ac:chgData name="Hrudková Hana" userId="f81e3d47-87a6-42fe-a526-04385debef16" providerId="ADAL" clId="{6D32E7EC-5F42-449A-AD49-6860F10610D6}" dt="2026-06-23T14:20:33.275" v="2295" actId="27636"/>
          <ac:spMkLst>
            <pc:docMk/>
            <pc:sldMk cId="3620935417" sldId="276"/>
            <ac:spMk id="3" creationId="{00000000-0000-0000-0000-000000000000}"/>
          </ac:spMkLst>
        </pc:spChg>
      </pc:sldChg>
      <pc:sldChg chg="modSp mod">
        <pc:chgData name="Hrudková Hana" userId="f81e3d47-87a6-42fe-a526-04385debef16" providerId="ADAL" clId="{6D32E7EC-5F42-449A-AD49-6860F10610D6}" dt="2026-06-23T14:23:07.814" v="2470" actId="5793"/>
        <pc:sldMkLst>
          <pc:docMk/>
          <pc:sldMk cId="1892923530" sldId="277"/>
        </pc:sldMkLst>
        <pc:spChg chg="mod">
          <ac:chgData name="Hrudková Hana" userId="f81e3d47-87a6-42fe-a526-04385debef16" providerId="ADAL" clId="{6D32E7EC-5F42-449A-AD49-6860F10610D6}" dt="2026-06-23T14:23:07.814" v="2470" actId="5793"/>
          <ac:spMkLst>
            <pc:docMk/>
            <pc:sldMk cId="1892923530" sldId="277"/>
            <ac:spMk id="3" creationId="{00000000-0000-0000-0000-000000000000}"/>
          </ac:spMkLst>
        </pc:spChg>
      </pc:sldChg>
      <pc:sldChg chg="modSp mod">
        <pc:chgData name="Hrudková Hana" userId="f81e3d47-87a6-42fe-a526-04385debef16" providerId="ADAL" clId="{6D32E7EC-5F42-449A-AD49-6860F10610D6}" dt="2026-06-23T14:27:25.932" v="2643" actId="20577"/>
        <pc:sldMkLst>
          <pc:docMk/>
          <pc:sldMk cId="713272554" sldId="278"/>
        </pc:sldMkLst>
        <pc:spChg chg="mod">
          <ac:chgData name="Hrudková Hana" userId="f81e3d47-87a6-42fe-a526-04385debef16" providerId="ADAL" clId="{6D32E7EC-5F42-449A-AD49-6860F10610D6}" dt="2026-06-23T14:27:25.932" v="2643" actId="20577"/>
          <ac:spMkLst>
            <pc:docMk/>
            <pc:sldMk cId="713272554" sldId="278"/>
            <ac:spMk id="3" creationId="{00000000-0000-0000-0000-000000000000}"/>
          </ac:spMkLst>
        </pc:spChg>
      </pc:sldChg>
      <pc:sldChg chg="modSp mod">
        <pc:chgData name="Hrudková Hana" userId="f81e3d47-87a6-42fe-a526-04385debef16" providerId="ADAL" clId="{6D32E7EC-5F42-449A-AD49-6860F10610D6}" dt="2026-06-23T14:26:00.713" v="2549" actId="20577"/>
        <pc:sldMkLst>
          <pc:docMk/>
          <pc:sldMk cId="981526398" sldId="280"/>
        </pc:sldMkLst>
        <pc:spChg chg="mod">
          <ac:chgData name="Hrudková Hana" userId="f81e3d47-87a6-42fe-a526-04385debef16" providerId="ADAL" clId="{6D32E7EC-5F42-449A-AD49-6860F10610D6}" dt="2026-06-23T14:26:00.713" v="2549" actId="20577"/>
          <ac:spMkLst>
            <pc:docMk/>
            <pc:sldMk cId="981526398" sldId="280"/>
            <ac:spMk id="3" creationId="{00000000-0000-0000-0000-000000000000}"/>
          </ac:spMkLst>
        </pc:spChg>
      </pc:sldChg>
      <pc:sldChg chg="modSp mod">
        <pc:chgData name="Hrudková Hana" userId="f81e3d47-87a6-42fe-a526-04385debef16" providerId="ADAL" clId="{6D32E7EC-5F42-449A-AD49-6860F10610D6}" dt="2026-06-23T14:33:13.216" v="2747"/>
        <pc:sldMkLst>
          <pc:docMk/>
          <pc:sldMk cId="3220418990" sldId="281"/>
        </pc:sldMkLst>
        <pc:spChg chg="mod">
          <ac:chgData name="Hrudková Hana" userId="f81e3d47-87a6-42fe-a526-04385debef16" providerId="ADAL" clId="{6D32E7EC-5F42-449A-AD49-6860F10610D6}" dt="2026-06-23T14:33:13.216" v="2747"/>
          <ac:spMkLst>
            <pc:docMk/>
            <pc:sldMk cId="3220418990" sldId="281"/>
            <ac:spMk id="3" creationId="{00000000-0000-0000-0000-000000000000}"/>
          </ac:spMkLst>
        </pc:spChg>
      </pc:sldChg>
      <pc:sldChg chg="modSp mod">
        <pc:chgData name="Hrudková Hana" userId="f81e3d47-87a6-42fe-a526-04385debef16" providerId="ADAL" clId="{6D32E7EC-5F42-449A-AD49-6860F10610D6}" dt="2026-06-23T14:40:01.317" v="2905" actId="5793"/>
        <pc:sldMkLst>
          <pc:docMk/>
          <pc:sldMk cId="713138563" sldId="282"/>
        </pc:sldMkLst>
        <pc:spChg chg="mod">
          <ac:chgData name="Hrudková Hana" userId="f81e3d47-87a6-42fe-a526-04385debef16" providerId="ADAL" clId="{6D32E7EC-5F42-449A-AD49-6860F10610D6}" dt="2026-06-23T14:40:01.317" v="2905" actId="5793"/>
          <ac:spMkLst>
            <pc:docMk/>
            <pc:sldMk cId="713138563" sldId="282"/>
            <ac:spMk id="3" creationId="{00000000-0000-0000-0000-000000000000}"/>
          </ac:spMkLst>
        </pc:spChg>
      </pc:sldChg>
      <pc:sldChg chg="modSp mod">
        <pc:chgData name="Hrudková Hana" userId="f81e3d47-87a6-42fe-a526-04385debef16" providerId="ADAL" clId="{6D32E7EC-5F42-449A-AD49-6860F10610D6}" dt="2026-06-23T14:42:51.992" v="2993" actId="20577"/>
        <pc:sldMkLst>
          <pc:docMk/>
          <pc:sldMk cId="3009141942" sldId="284"/>
        </pc:sldMkLst>
        <pc:spChg chg="mod">
          <ac:chgData name="Hrudková Hana" userId="f81e3d47-87a6-42fe-a526-04385debef16" providerId="ADAL" clId="{6D32E7EC-5F42-449A-AD49-6860F10610D6}" dt="2026-06-23T14:42:51.992" v="2993" actId="20577"/>
          <ac:spMkLst>
            <pc:docMk/>
            <pc:sldMk cId="3009141942" sldId="284"/>
            <ac:spMk id="3" creationId="{00000000-0000-0000-0000-000000000000}"/>
          </ac:spMkLst>
        </pc:spChg>
      </pc:sldChg>
      <pc:sldChg chg="modSp mod">
        <pc:chgData name="Hrudková Hana" userId="f81e3d47-87a6-42fe-a526-04385debef16" providerId="ADAL" clId="{6D32E7EC-5F42-449A-AD49-6860F10610D6}" dt="2026-06-23T14:43:51.004" v="3042" actId="2710"/>
        <pc:sldMkLst>
          <pc:docMk/>
          <pc:sldMk cId="292146822" sldId="285"/>
        </pc:sldMkLst>
        <pc:spChg chg="mod">
          <ac:chgData name="Hrudková Hana" userId="f81e3d47-87a6-42fe-a526-04385debef16" providerId="ADAL" clId="{6D32E7EC-5F42-449A-AD49-6860F10610D6}" dt="2026-06-23T14:43:51.004" v="3042" actId="2710"/>
          <ac:spMkLst>
            <pc:docMk/>
            <pc:sldMk cId="292146822" sldId="285"/>
            <ac:spMk id="3" creationId="{00000000-0000-0000-0000-000000000000}"/>
          </ac:spMkLst>
        </pc:spChg>
      </pc:sldChg>
      <pc:sldChg chg="modSp mod">
        <pc:chgData name="Hrudková Hana" userId="f81e3d47-87a6-42fe-a526-04385debef16" providerId="ADAL" clId="{6D32E7EC-5F42-449A-AD49-6860F10610D6}" dt="2026-06-23T14:46:08.879" v="3169" actId="12"/>
        <pc:sldMkLst>
          <pc:docMk/>
          <pc:sldMk cId="2543788887" sldId="286"/>
        </pc:sldMkLst>
        <pc:spChg chg="mod">
          <ac:chgData name="Hrudková Hana" userId="f81e3d47-87a6-42fe-a526-04385debef16" providerId="ADAL" clId="{6D32E7EC-5F42-449A-AD49-6860F10610D6}" dt="2026-06-23T14:46:08.879" v="3169" actId="12"/>
          <ac:spMkLst>
            <pc:docMk/>
            <pc:sldMk cId="2543788887" sldId="286"/>
            <ac:spMk id="3" creationId="{00000000-0000-0000-0000-000000000000}"/>
          </ac:spMkLst>
        </pc:spChg>
      </pc:sldChg>
      <pc:sldChg chg="modSp mod">
        <pc:chgData name="Hrudková Hana" userId="f81e3d47-87a6-42fe-a526-04385debef16" providerId="ADAL" clId="{6D32E7EC-5F42-449A-AD49-6860F10610D6}" dt="2026-06-23T14:48:30.863" v="3267" actId="255"/>
        <pc:sldMkLst>
          <pc:docMk/>
          <pc:sldMk cId="342629222" sldId="287"/>
        </pc:sldMkLst>
        <pc:spChg chg="mod">
          <ac:chgData name="Hrudková Hana" userId="f81e3d47-87a6-42fe-a526-04385debef16" providerId="ADAL" clId="{6D32E7EC-5F42-449A-AD49-6860F10610D6}" dt="2026-06-23T14:48:30.863" v="3267" actId="255"/>
          <ac:spMkLst>
            <pc:docMk/>
            <pc:sldMk cId="342629222" sldId="287"/>
            <ac:spMk id="3" creationId="{00000000-0000-0000-0000-000000000000}"/>
          </ac:spMkLst>
        </pc:spChg>
      </pc:sldChg>
      <pc:sldChg chg="modSp">
        <pc:chgData name="Hrudková Hana" userId="f81e3d47-87a6-42fe-a526-04385debef16" providerId="ADAL" clId="{6D32E7EC-5F42-449A-AD49-6860F10610D6}" dt="2026-06-23T14:44:17.911" v="3092" actId="20577"/>
        <pc:sldMkLst>
          <pc:docMk/>
          <pc:sldMk cId="4258320889" sldId="288"/>
        </pc:sldMkLst>
        <pc:graphicFrameChg chg="mod">
          <ac:chgData name="Hrudková Hana" userId="f81e3d47-87a6-42fe-a526-04385debef16" providerId="ADAL" clId="{6D32E7EC-5F42-449A-AD49-6860F10610D6}" dt="2026-06-23T14:44:17.911" v="3092" actId="20577"/>
          <ac:graphicFrameMkLst>
            <pc:docMk/>
            <pc:sldMk cId="4258320889" sldId="288"/>
            <ac:graphicFrameMk id="4" creationId="{EFDCFCD2-68BF-4EB6-AF88-EC0B70AF33DD}"/>
          </ac:graphicFrameMkLst>
        </pc:graphicFrameChg>
      </pc:sldChg>
      <pc:sldChg chg="modSp">
        <pc:chgData name="Hrudková Hana" userId="f81e3d47-87a6-42fe-a526-04385debef16" providerId="ADAL" clId="{6D32E7EC-5F42-449A-AD49-6860F10610D6}" dt="2026-06-23T14:46:37.842" v="3232" actId="20577"/>
        <pc:sldMkLst>
          <pc:docMk/>
          <pc:sldMk cId="4281632032" sldId="289"/>
        </pc:sldMkLst>
        <pc:graphicFrameChg chg="mod">
          <ac:chgData name="Hrudková Hana" userId="f81e3d47-87a6-42fe-a526-04385debef16" providerId="ADAL" clId="{6D32E7EC-5F42-449A-AD49-6860F10610D6}" dt="2026-06-23T14:46:37.842" v="3232" actId="20577"/>
          <ac:graphicFrameMkLst>
            <pc:docMk/>
            <pc:sldMk cId="4281632032" sldId="289"/>
            <ac:graphicFrameMk id="4" creationId="{E197CA46-A662-46B2-BC3C-4EF5CD70D233}"/>
          </ac:graphicFrameMkLst>
        </pc:graphicFrameChg>
      </pc:sldChg>
      <pc:sldChg chg="modSp mod">
        <pc:chgData name="Hrudková Hana" userId="f81e3d47-87a6-42fe-a526-04385debef16" providerId="ADAL" clId="{6D32E7EC-5F42-449A-AD49-6860F10610D6}" dt="2026-06-23T14:14:03.108" v="2032" actId="20577"/>
        <pc:sldMkLst>
          <pc:docMk/>
          <pc:sldMk cId="2701808788" sldId="290"/>
        </pc:sldMkLst>
        <pc:spChg chg="mod">
          <ac:chgData name="Hrudková Hana" userId="f81e3d47-87a6-42fe-a526-04385debef16" providerId="ADAL" clId="{6D32E7EC-5F42-449A-AD49-6860F10610D6}" dt="2026-06-23T14:14:03.108" v="2032" actId="20577"/>
          <ac:spMkLst>
            <pc:docMk/>
            <pc:sldMk cId="2701808788" sldId="290"/>
            <ac:spMk id="2" creationId="{B479658D-2300-586C-31F7-69C15DFFF8A4}"/>
          </ac:spMkLst>
        </pc:spChg>
      </pc:sldChg>
      <pc:sldChg chg="modSp mod">
        <pc:chgData name="Hrudková Hana" userId="f81e3d47-87a6-42fe-a526-04385debef16" providerId="ADAL" clId="{6D32E7EC-5F42-449A-AD49-6860F10610D6}" dt="2026-06-23T14:19:08.768" v="2231" actId="20577"/>
        <pc:sldMkLst>
          <pc:docMk/>
          <pc:sldMk cId="175281523" sldId="291"/>
        </pc:sldMkLst>
        <pc:spChg chg="mod">
          <ac:chgData name="Hrudková Hana" userId="f81e3d47-87a6-42fe-a526-04385debef16" providerId="ADAL" clId="{6D32E7EC-5F42-449A-AD49-6860F10610D6}" dt="2026-06-23T14:19:08.768" v="2231" actId="20577"/>
          <ac:spMkLst>
            <pc:docMk/>
            <pc:sldMk cId="175281523" sldId="291"/>
            <ac:spMk id="2" creationId="{B7CCFE1F-57FB-32F7-B038-3CAF8EB8CC9F}"/>
          </ac:spMkLst>
        </pc:spChg>
      </pc:sldChg>
      <pc:sldChg chg="modSp mod">
        <pc:chgData name="Hrudková Hana" userId="f81e3d47-87a6-42fe-a526-04385debef16" providerId="ADAL" clId="{6D32E7EC-5F42-449A-AD49-6860F10610D6}" dt="2026-06-23T14:26:37.180" v="2583" actId="20577"/>
        <pc:sldMkLst>
          <pc:docMk/>
          <pc:sldMk cId="2714522723" sldId="292"/>
        </pc:sldMkLst>
        <pc:spChg chg="mod">
          <ac:chgData name="Hrudková Hana" userId="f81e3d47-87a6-42fe-a526-04385debef16" providerId="ADAL" clId="{6D32E7EC-5F42-449A-AD49-6860F10610D6}" dt="2026-06-23T14:26:37.180" v="2583" actId="20577"/>
          <ac:spMkLst>
            <pc:docMk/>
            <pc:sldMk cId="2714522723" sldId="292"/>
            <ac:spMk id="2" creationId="{58DD7EA1-5ADB-293A-F515-E0274DA0F5DB}"/>
          </ac:spMkLst>
        </pc:spChg>
      </pc:sldChg>
      <pc:sldChg chg="modSp mod">
        <pc:chgData name="Hrudková Hana" userId="f81e3d47-87a6-42fe-a526-04385debef16" providerId="ADAL" clId="{6D32E7EC-5F42-449A-AD49-6860F10610D6}" dt="2026-06-23T14:28:42.249" v="2716" actId="20577"/>
        <pc:sldMkLst>
          <pc:docMk/>
          <pc:sldMk cId="2132886113" sldId="293"/>
        </pc:sldMkLst>
        <pc:spChg chg="mod">
          <ac:chgData name="Hrudková Hana" userId="f81e3d47-87a6-42fe-a526-04385debef16" providerId="ADAL" clId="{6D32E7EC-5F42-449A-AD49-6860F10610D6}" dt="2026-06-23T14:28:42.249" v="2716" actId="20577"/>
          <ac:spMkLst>
            <pc:docMk/>
            <pc:sldMk cId="2132886113" sldId="293"/>
            <ac:spMk id="3" creationId="{31B3B94E-7F36-8C05-DF9D-DBE9A118B22A}"/>
          </ac:spMkLst>
        </pc:spChg>
      </pc:sldChg>
      <pc:sldChg chg="modSp mod">
        <pc:chgData name="Hrudková Hana" userId="f81e3d47-87a6-42fe-a526-04385debef16" providerId="ADAL" clId="{6D32E7EC-5F42-449A-AD49-6860F10610D6}" dt="2026-06-23T14:33:55.841" v="2775" actId="20577"/>
        <pc:sldMkLst>
          <pc:docMk/>
          <pc:sldMk cId="968095594" sldId="294"/>
        </pc:sldMkLst>
        <pc:spChg chg="mod">
          <ac:chgData name="Hrudková Hana" userId="f81e3d47-87a6-42fe-a526-04385debef16" providerId="ADAL" clId="{6D32E7EC-5F42-449A-AD49-6860F10610D6}" dt="2026-06-23T14:33:55.841" v="2775" actId="20577"/>
          <ac:spMkLst>
            <pc:docMk/>
            <pc:sldMk cId="968095594" sldId="294"/>
            <ac:spMk id="4" creationId="{FA4D8CE5-F4FC-52BD-115C-85BF23EE24C3}"/>
          </ac:spMkLst>
        </pc:spChg>
      </pc:sldChg>
      <pc:sldChg chg="modSp mod">
        <pc:chgData name="Hrudková Hana" userId="f81e3d47-87a6-42fe-a526-04385debef16" providerId="ADAL" clId="{6D32E7EC-5F42-449A-AD49-6860F10610D6}" dt="2026-06-23T14:35:43.959" v="2849" actId="20577"/>
        <pc:sldMkLst>
          <pc:docMk/>
          <pc:sldMk cId="558083800" sldId="295"/>
        </pc:sldMkLst>
        <pc:spChg chg="mod">
          <ac:chgData name="Hrudková Hana" userId="f81e3d47-87a6-42fe-a526-04385debef16" providerId="ADAL" clId="{6D32E7EC-5F42-449A-AD49-6860F10610D6}" dt="2026-06-23T14:35:43.959" v="2849" actId="20577"/>
          <ac:spMkLst>
            <pc:docMk/>
            <pc:sldMk cId="558083800" sldId="295"/>
            <ac:spMk id="6" creationId="{01CD28D5-5285-569D-424E-48DF96DD4D9F}"/>
          </ac:spMkLst>
        </pc:spChg>
      </pc:sldChg>
      <pc:sldChg chg="modSp">
        <pc:chgData name="Hrudková Hana" userId="f81e3d47-87a6-42fe-a526-04385debef16" providerId="ADAL" clId="{6D32E7EC-5F42-449A-AD49-6860F10610D6}" dt="2026-06-23T14:39:05.648" v="2895" actId="20577"/>
        <pc:sldMkLst>
          <pc:docMk/>
          <pc:sldMk cId="1694323941" sldId="296"/>
        </pc:sldMkLst>
        <pc:graphicFrameChg chg="mod">
          <ac:chgData name="Hrudková Hana" userId="f81e3d47-87a6-42fe-a526-04385debef16" providerId="ADAL" clId="{6D32E7EC-5F42-449A-AD49-6860F10610D6}" dt="2026-06-23T14:39:05.648" v="2895" actId="20577"/>
          <ac:graphicFrameMkLst>
            <pc:docMk/>
            <pc:sldMk cId="1694323941" sldId="296"/>
            <ac:graphicFrameMk id="3" creationId="{219F501F-75B1-CF62-38CD-9B72F021B9E3}"/>
          </ac:graphicFrameMkLst>
        </pc:graphicFrameChg>
      </pc:sldChg>
      <pc:sldChg chg="modSp">
        <pc:chgData name="Hrudková Hana" userId="f81e3d47-87a6-42fe-a526-04385debef16" providerId="ADAL" clId="{6D32E7EC-5F42-449A-AD49-6860F10610D6}" dt="2026-06-23T14:40:49.111" v="2926" actId="20577"/>
        <pc:sldMkLst>
          <pc:docMk/>
          <pc:sldMk cId="1867185836" sldId="297"/>
        </pc:sldMkLst>
        <pc:graphicFrameChg chg="mod">
          <ac:chgData name="Hrudková Hana" userId="f81e3d47-87a6-42fe-a526-04385debef16" providerId="ADAL" clId="{6D32E7EC-5F42-449A-AD49-6860F10610D6}" dt="2026-06-23T14:40:49.111" v="2926" actId="20577"/>
          <ac:graphicFrameMkLst>
            <pc:docMk/>
            <pc:sldMk cId="1867185836" sldId="297"/>
            <ac:graphicFrameMk id="6" creationId="{951C5805-7B08-3C27-A1D8-1B555BFE7EE1}"/>
          </ac:graphicFrameMkLst>
        </pc:graphicFrameChg>
      </pc:sldChg>
      <pc:sldChg chg="modSp mod">
        <pc:chgData name="Hrudková Hana" userId="f81e3d47-87a6-42fe-a526-04385debef16" providerId="ADAL" clId="{6D32E7EC-5F42-449A-AD49-6860F10610D6}" dt="2026-06-23T14:24:16.535" v="2504" actId="20577"/>
        <pc:sldMkLst>
          <pc:docMk/>
          <pc:sldMk cId="2025293631" sldId="298"/>
        </pc:sldMkLst>
        <pc:spChg chg="mod">
          <ac:chgData name="Hrudková Hana" userId="f81e3d47-87a6-42fe-a526-04385debef16" providerId="ADAL" clId="{6D32E7EC-5F42-449A-AD49-6860F10610D6}" dt="2026-06-23T14:24:16.535" v="2504" actId="20577"/>
          <ac:spMkLst>
            <pc:docMk/>
            <pc:sldMk cId="2025293631" sldId="298"/>
            <ac:spMk id="3" creationId="{E553D97F-9135-7393-64AB-63D8FCFB109E}"/>
          </ac:spMkLst>
        </pc:spChg>
      </pc:sldChg>
      <pc:sldChg chg="modSp mod">
        <pc:chgData name="Hrudková Hana" userId="f81e3d47-87a6-42fe-a526-04385debef16" providerId="ADAL" clId="{6D32E7EC-5F42-449A-AD49-6860F10610D6}" dt="2026-06-23T14:33:42.894" v="2755" actId="20577"/>
        <pc:sldMkLst>
          <pc:docMk/>
          <pc:sldMk cId="2772224334" sldId="299"/>
        </pc:sldMkLst>
        <pc:spChg chg="mod">
          <ac:chgData name="Hrudková Hana" userId="f81e3d47-87a6-42fe-a526-04385debef16" providerId="ADAL" clId="{6D32E7EC-5F42-449A-AD49-6860F10610D6}" dt="2026-06-23T14:33:42.894" v="2755" actId="20577"/>
          <ac:spMkLst>
            <pc:docMk/>
            <pc:sldMk cId="2772224334" sldId="299"/>
            <ac:spMk id="3" creationId="{8D6C3973-B3F0-EAC8-ADF3-04E011DD3F54}"/>
          </ac:spMkLst>
        </pc:spChg>
      </pc:sldChg>
      <pc:sldChg chg="modSp mod">
        <pc:chgData name="Hrudková Hana" userId="f81e3d47-87a6-42fe-a526-04385debef16" providerId="ADAL" clId="{6D32E7EC-5F42-449A-AD49-6860F10610D6}" dt="2026-06-23T14:42:04.066" v="2952" actId="20577"/>
        <pc:sldMkLst>
          <pc:docMk/>
          <pc:sldMk cId="470616927" sldId="300"/>
        </pc:sldMkLst>
        <pc:spChg chg="mod">
          <ac:chgData name="Hrudková Hana" userId="f81e3d47-87a6-42fe-a526-04385debef16" providerId="ADAL" clId="{6D32E7EC-5F42-449A-AD49-6860F10610D6}" dt="2026-06-23T14:42:04.066" v="2952" actId="20577"/>
          <ac:spMkLst>
            <pc:docMk/>
            <pc:sldMk cId="470616927" sldId="300"/>
            <ac:spMk id="3" creationId="{FDD2B158-3B8A-8C16-5948-01597076A697}"/>
          </ac:spMkLst>
        </pc:spChg>
      </pc:sldChg>
      <pc:sldChg chg="modSp mod">
        <pc:chgData name="Hrudková Hana" userId="f81e3d47-87a6-42fe-a526-04385debef16" providerId="ADAL" clId="{6D32E7EC-5F42-449A-AD49-6860F10610D6}" dt="2026-06-23T14:16:12.984" v="2138" actId="5793"/>
        <pc:sldMkLst>
          <pc:docMk/>
          <pc:sldMk cId="3783357477" sldId="302"/>
        </pc:sldMkLst>
        <pc:spChg chg="mod">
          <ac:chgData name="Hrudková Hana" userId="f81e3d47-87a6-42fe-a526-04385debef16" providerId="ADAL" clId="{6D32E7EC-5F42-449A-AD49-6860F10610D6}" dt="2026-06-23T14:16:12.984" v="2138" actId="5793"/>
          <ac:spMkLst>
            <pc:docMk/>
            <pc:sldMk cId="3783357477" sldId="302"/>
            <ac:spMk id="3" creationId="{56D84525-25D1-1018-EE49-843850AB0FB3}"/>
          </ac:spMkLst>
        </pc:spChg>
      </pc:sldChg>
      <pc:sldChg chg="modSp mod">
        <pc:chgData name="Hrudková Hana" userId="f81e3d47-87a6-42fe-a526-04385debef16" providerId="ADAL" clId="{6D32E7EC-5F42-449A-AD49-6860F10610D6}" dt="2026-06-23T14:21:42.978" v="2338" actId="5793"/>
        <pc:sldMkLst>
          <pc:docMk/>
          <pc:sldMk cId="1143497909" sldId="303"/>
        </pc:sldMkLst>
        <pc:spChg chg="mod">
          <ac:chgData name="Hrudková Hana" userId="f81e3d47-87a6-42fe-a526-04385debef16" providerId="ADAL" clId="{6D32E7EC-5F42-449A-AD49-6860F10610D6}" dt="2026-06-23T14:21:42.978" v="2338" actId="5793"/>
          <ac:spMkLst>
            <pc:docMk/>
            <pc:sldMk cId="1143497909" sldId="303"/>
            <ac:spMk id="3" creationId="{9AAB9E9E-4634-3ABF-39A9-1229EA822EB4}"/>
          </ac:spMkLst>
        </pc:spChg>
      </pc:sldChg>
      <pc:sldChg chg="modSp">
        <pc:chgData name="Hrudková Hana" userId="f81e3d47-87a6-42fe-a526-04385debef16" providerId="ADAL" clId="{6D32E7EC-5F42-449A-AD49-6860F10610D6}" dt="2026-06-23T14:34:56.706" v="2811" actId="20577"/>
        <pc:sldMkLst>
          <pc:docMk/>
          <pc:sldMk cId="3706033374" sldId="304"/>
        </pc:sldMkLst>
        <pc:graphicFrameChg chg="mod">
          <ac:chgData name="Hrudková Hana" userId="f81e3d47-87a6-42fe-a526-04385debef16" providerId="ADAL" clId="{6D32E7EC-5F42-449A-AD49-6860F10610D6}" dt="2026-06-23T14:34:56.706" v="2811" actId="20577"/>
          <ac:graphicFrameMkLst>
            <pc:docMk/>
            <pc:sldMk cId="3706033374" sldId="304"/>
            <ac:graphicFrameMk id="6" creationId="{F3AD753F-30EB-26C2-1B7F-4656B4DDE7AC}"/>
          </ac:graphicFrameMkLst>
        </pc:graphicFrameChg>
      </pc:sldChg>
      <pc:sldChg chg="modSp mod">
        <pc:chgData name="Hrudková Hana" userId="f81e3d47-87a6-42fe-a526-04385debef16" providerId="ADAL" clId="{6D32E7EC-5F42-449A-AD49-6860F10610D6}" dt="2026-06-23T14:49:34.691" v="3289" actId="5793"/>
        <pc:sldMkLst>
          <pc:docMk/>
          <pc:sldMk cId="1024356194" sldId="305"/>
        </pc:sldMkLst>
        <pc:spChg chg="mod">
          <ac:chgData name="Hrudková Hana" userId="f81e3d47-87a6-42fe-a526-04385debef16" providerId="ADAL" clId="{6D32E7EC-5F42-449A-AD49-6860F10610D6}" dt="2026-06-23T14:49:34.691" v="3289" actId="5793"/>
          <ac:spMkLst>
            <pc:docMk/>
            <pc:sldMk cId="1024356194" sldId="305"/>
            <ac:spMk id="3" creationId="{66CD6139-0357-2A0F-8BEB-845BB8315348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sus\Desktop\Erasmus_EKO_final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sus\Desktop\Erasmus_EKO_final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sosik.sharepoint.com/sites/Erasmus_CZ/Sdilene%20dokumenty/General/EKO/Erasmus_EKO_grafy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sus\Desktop\Erasmus_EKO_final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sus\Desktop\Erasmus_EKO_final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sus\Desktop\Erasmus_EKO_final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8050154325779548E-2"/>
          <c:y val="6.2223803810841617E-2"/>
          <c:w val="0.88671121516801943"/>
          <c:h val="0.72445664801294218"/>
        </c:manualLayout>
      </c:layout>
      <c:lineChart>
        <c:grouping val="standard"/>
        <c:varyColors val="0"/>
        <c:ser>
          <c:idx val="0"/>
          <c:order val="0"/>
          <c:tx>
            <c:strRef>
              <c:f>Výnosy_souhrn!$C$1</c:f>
              <c:strCache>
                <c:ptCount val="1"/>
                <c:pt idx="0">
                  <c:v>1st year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strRef>
              <c:f>Výnosy_souhrn!$A$4:$A$15</c:f>
              <c:strCache>
                <c:ptCount val="12"/>
                <c:pt idx="0">
                  <c:v>January</c:v>
                </c:pt>
                <c:pt idx="1">
                  <c:v>Febuary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  <c:pt idx="9">
                  <c:v>October</c:v>
                </c:pt>
                <c:pt idx="10">
                  <c:v>November</c:v>
                </c:pt>
                <c:pt idx="11">
                  <c:v>Desember</c:v>
                </c:pt>
              </c:strCache>
            </c:strRef>
          </c:cat>
          <c:val>
            <c:numRef>
              <c:f>Výnosy_souhrn!$C$4:$C$15</c:f>
              <c:numCache>
                <c:formatCode>_-* #\ ##0.000_-;\-* #\ ##0.000_-;_-* "-"??_-;_-@_-</c:formatCode>
                <c:ptCount val="12"/>
                <c:pt idx="0">
                  <c:v>4.3659999999999997</c:v>
                </c:pt>
                <c:pt idx="1">
                  <c:v>6.2370000000000001</c:v>
                </c:pt>
                <c:pt idx="2">
                  <c:v>10.327</c:v>
                </c:pt>
                <c:pt idx="3">
                  <c:v>14.515000000000001</c:v>
                </c:pt>
                <c:pt idx="4">
                  <c:v>17.777000000000001</c:v>
                </c:pt>
                <c:pt idx="5">
                  <c:v>17.431999999999999</c:v>
                </c:pt>
                <c:pt idx="6">
                  <c:v>17.628</c:v>
                </c:pt>
                <c:pt idx="7">
                  <c:v>16.46</c:v>
                </c:pt>
                <c:pt idx="8">
                  <c:v>12.46</c:v>
                </c:pt>
                <c:pt idx="9">
                  <c:v>8.4580000000000002</c:v>
                </c:pt>
                <c:pt idx="10">
                  <c:v>3.6909999999999998</c:v>
                </c:pt>
                <c:pt idx="11">
                  <c:v>2.7610000000000001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73C-4929-BCDD-7C7360F6553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816812991"/>
        <c:axId val="1816812031"/>
      </c:lineChart>
      <c:catAx>
        <c:axId val="18168129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16812031"/>
        <c:crosses val="autoZero"/>
        <c:auto val="1"/>
        <c:lblAlgn val="ctr"/>
        <c:lblOffset val="100"/>
        <c:noMultiLvlLbl val="0"/>
      </c:catAx>
      <c:valAx>
        <c:axId val="18168120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\ ##0.000_-;\-* #\ ##0.00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168129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8050154325779548E-2"/>
          <c:y val="6.2223803810841617E-2"/>
          <c:w val="0.88671121516801943"/>
          <c:h val="0.72445664801294218"/>
        </c:manualLayout>
      </c:layout>
      <c:lineChart>
        <c:grouping val="standard"/>
        <c:varyColors val="0"/>
        <c:ser>
          <c:idx val="0"/>
          <c:order val="0"/>
          <c:tx>
            <c:strRef>
              <c:f>Výnosy_souhrn!$C$1</c:f>
              <c:strCache>
                <c:ptCount val="1"/>
                <c:pt idx="0">
                  <c:v>1st year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strRef>
              <c:f>Výnosy_souhrn!$A$4:$A$15</c:f>
              <c:strCache>
                <c:ptCount val="12"/>
                <c:pt idx="0">
                  <c:v>January</c:v>
                </c:pt>
                <c:pt idx="1">
                  <c:v>Febuary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  <c:pt idx="9">
                  <c:v>October</c:v>
                </c:pt>
                <c:pt idx="10">
                  <c:v>November</c:v>
                </c:pt>
                <c:pt idx="11">
                  <c:v>Desember</c:v>
                </c:pt>
              </c:strCache>
            </c:strRef>
          </c:cat>
          <c:val>
            <c:numRef>
              <c:f>Výnosy_souhrn!$C$4:$C$15</c:f>
              <c:numCache>
                <c:formatCode>_-* #\ ##0.000_-;\-* #\ ##0.000_-;_-* "-"??_-;_-@_-</c:formatCode>
                <c:ptCount val="12"/>
                <c:pt idx="0">
                  <c:v>4.3659999999999997</c:v>
                </c:pt>
                <c:pt idx="1">
                  <c:v>6.2370000000000001</c:v>
                </c:pt>
                <c:pt idx="2">
                  <c:v>10.327</c:v>
                </c:pt>
                <c:pt idx="3">
                  <c:v>14.515000000000001</c:v>
                </c:pt>
                <c:pt idx="4">
                  <c:v>17.777000000000001</c:v>
                </c:pt>
                <c:pt idx="5">
                  <c:v>17.431999999999999</c:v>
                </c:pt>
                <c:pt idx="6">
                  <c:v>17.628</c:v>
                </c:pt>
                <c:pt idx="7">
                  <c:v>16.46</c:v>
                </c:pt>
                <c:pt idx="8">
                  <c:v>12.46</c:v>
                </c:pt>
                <c:pt idx="9">
                  <c:v>8.4580000000000002</c:v>
                </c:pt>
                <c:pt idx="10">
                  <c:v>3.6909999999999998</c:v>
                </c:pt>
                <c:pt idx="11">
                  <c:v>2.7610000000000001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73C-4929-BCDD-7C7360F6553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816812991"/>
        <c:axId val="1816812031"/>
      </c:lineChart>
      <c:catAx>
        <c:axId val="18168129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16812031"/>
        <c:crosses val="autoZero"/>
        <c:auto val="1"/>
        <c:lblAlgn val="ctr"/>
        <c:lblOffset val="100"/>
        <c:noMultiLvlLbl val="0"/>
      </c:catAx>
      <c:valAx>
        <c:axId val="18168120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\ ##0.000_-;\-* #\ ##0.00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168129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961566734462454E-2"/>
          <c:y val="9.2834550027310114E-2"/>
          <c:w val="0.89532106847216153"/>
          <c:h val="0.781657914245205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'Výnosy systému'!$C$1</c:f>
              <c:strCache>
                <c:ptCount val="1"/>
                <c:pt idx="0">
                  <c:v>Energy consumption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'Výnosy systému'!$A$3:$A$14</c:f>
              <c:strCache>
                <c:ptCount val="12"/>
                <c:pt idx="0">
                  <c:v>January</c:v>
                </c:pt>
                <c:pt idx="1">
                  <c:v>Febuary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  <c:pt idx="9">
                  <c:v>October</c:v>
                </c:pt>
                <c:pt idx="10">
                  <c:v>November</c:v>
                </c:pt>
                <c:pt idx="11">
                  <c:v>Desember</c:v>
                </c:pt>
              </c:strCache>
            </c:strRef>
          </c:cat>
          <c:val>
            <c:numRef>
              <c:f>'Výnosy systému'!$C$3:$C$14</c:f>
              <c:numCache>
                <c:formatCode>_-* #,##0.000_-;\-* #,##0.000_-;_-* "-"??_-;_-@_-</c:formatCode>
                <c:ptCount val="12"/>
                <c:pt idx="0">
                  <c:v>21.768000000000001</c:v>
                </c:pt>
                <c:pt idx="1">
                  <c:v>16.337</c:v>
                </c:pt>
                <c:pt idx="2">
                  <c:v>20.631</c:v>
                </c:pt>
                <c:pt idx="3">
                  <c:v>16.422999999999998</c:v>
                </c:pt>
                <c:pt idx="4">
                  <c:v>17.195</c:v>
                </c:pt>
                <c:pt idx="5">
                  <c:v>15.24</c:v>
                </c:pt>
                <c:pt idx="6">
                  <c:v>4.9539999999999997</c:v>
                </c:pt>
                <c:pt idx="7">
                  <c:v>5.0090000000000003</c:v>
                </c:pt>
                <c:pt idx="8">
                  <c:v>14.298</c:v>
                </c:pt>
                <c:pt idx="9">
                  <c:v>18.533000000000001</c:v>
                </c:pt>
                <c:pt idx="10">
                  <c:v>21.11</c:v>
                </c:pt>
                <c:pt idx="11">
                  <c:v>16.954000000000001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E0-4372-ABDE-28EDFC3EA7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83512143"/>
        <c:axId val="1762811695"/>
      </c:barChart>
      <c:catAx>
        <c:axId val="14835121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62811695"/>
        <c:crosses val="autoZero"/>
        <c:auto val="1"/>
        <c:lblAlgn val="ctr"/>
        <c:lblOffset val="100"/>
        <c:noMultiLvlLbl val="0"/>
      </c:catAx>
      <c:valAx>
        <c:axId val="17628116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.000_-;\-* #,##0.00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4835121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dirty="0"/>
              <a:t>Využití</a:t>
            </a:r>
            <a:r>
              <a:rPr lang="cs-CZ" baseline="0" dirty="0"/>
              <a:t> energie z FVE</a:t>
            </a:r>
            <a:endParaRPr lang="cs-CZ" dirty="0"/>
          </a:p>
        </c:rich>
      </c:tx>
      <c:layout>
        <c:manualLayout>
          <c:xMode val="edge"/>
          <c:yMode val="edge"/>
          <c:x val="0.39644925119929586"/>
          <c:y val="3.772802992100136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8.0469816272965886E-2"/>
          <c:y val="0.12078703703703704"/>
          <c:w val="0.84398714952068121"/>
          <c:h val="0.68172463436707897"/>
        </c:manualLayout>
      </c:layout>
      <c:areaChart>
        <c:grouping val="stacked"/>
        <c:varyColors val="0"/>
        <c:ser>
          <c:idx val="2"/>
          <c:order val="0"/>
          <c:tx>
            <c:strRef>
              <c:f>'Výnosy systému'!$F$1</c:f>
              <c:strCache>
                <c:ptCount val="1"/>
                <c:pt idx="0">
                  <c:v>Used FVE energy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>
              <a:noFill/>
            </a:ln>
            <a:effectLst/>
          </c:spPr>
          <c:cat>
            <c:strRef>
              <c:f>'Výnosy systému'!$A$2:$A$14</c:f>
              <c:strCache>
                <c:ptCount val="13"/>
                <c:pt idx="1">
                  <c:v>January</c:v>
                </c:pt>
                <c:pt idx="2">
                  <c:v>Febuary</c:v>
                </c:pt>
                <c:pt idx="3">
                  <c:v>March</c:v>
                </c:pt>
                <c:pt idx="4">
                  <c:v>April</c:v>
                </c:pt>
                <c:pt idx="5">
                  <c:v>May</c:v>
                </c:pt>
                <c:pt idx="6">
                  <c:v>June</c:v>
                </c:pt>
                <c:pt idx="7">
                  <c:v>July</c:v>
                </c:pt>
                <c:pt idx="8">
                  <c:v>August</c:v>
                </c:pt>
                <c:pt idx="9">
                  <c:v>September</c:v>
                </c:pt>
                <c:pt idx="10">
                  <c:v>October</c:v>
                </c:pt>
                <c:pt idx="11">
                  <c:v>November</c:v>
                </c:pt>
                <c:pt idx="12">
                  <c:v>Desember</c:v>
                </c:pt>
              </c:strCache>
            </c:strRef>
          </c:cat>
          <c:val>
            <c:numRef>
              <c:f>'Výnosy systému'!$F$2:$F$14</c:f>
              <c:numCache>
                <c:formatCode>_-* #\ ##0.000_-;\-* #\ ##0.000_-;_-* "-"??_-;_-@_-</c:formatCode>
                <c:ptCount val="13"/>
                <c:pt idx="1">
                  <c:v>4.3659999999999997</c:v>
                </c:pt>
                <c:pt idx="2">
                  <c:v>6.2370000000000001</c:v>
                </c:pt>
                <c:pt idx="3">
                  <c:v>10.327</c:v>
                </c:pt>
                <c:pt idx="4">
                  <c:v>14.515000000000001</c:v>
                </c:pt>
                <c:pt idx="5">
                  <c:v>17.195</c:v>
                </c:pt>
                <c:pt idx="6">
                  <c:v>15.24</c:v>
                </c:pt>
                <c:pt idx="7">
                  <c:v>4.9539999999999997</c:v>
                </c:pt>
                <c:pt idx="8">
                  <c:v>5.0090000000000003</c:v>
                </c:pt>
                <c:pt idx="9">
                  <c:v>12.46</c:v>
                </c:pt>
                <c:pt idx="10">
                  <c:v>8.4580000000000002</c:v>
                </c:pt>
                <c:pt idx="11">
                  <c:v>3.6909999999999998</c:v>
                </c:pt>
                <c:pt idx="12">
                  <c:v>2.7610000000000001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D0-4070-9EE6-C8E995FE43B6}"/>
            </c:ext>
          </c:extLst>
        </c:ser>
        <c:ser>
          <c:idx val="3"/>
          <c:order val="1"/>
          <c:tx>
            <c:strRef>
              <c:f>'Výnosy systému'!$H$1</c:f>
              <c:strCache>
                <c:ptCount val="1"/>
                <c:pt idx="0">
                  <c:v>Not used FVE enegry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>
              <a:noFill/>
            </a:ln>
            <a:effectLst/>
          </c:spPr>
          <c:cat>
            <c:strRef>
              <c:f>'Výnosy systému'!$A$2:$A$14</c:f>
              <c:strCache>
                <c:ptCount val="13"/>
                <c:pt idx="1">
                  <c:v>January</c:v>
                </c:pt>
                <c:pt idx="2">
                  <c:v>Febuary</c:v>
                </c:pt>
                <c:pt idx="3">
                  <c:v>March</c:v>
                </c:pt>
                <c:pt idx="4">
                  <c:v>April</c:v>
                </c:pt>
                <c:pt idx="5">
                  <c:v>May</c:v>
                </c:pt>
                <c:pt idx="6">
                  <c:v>June</c:v>
                </c:pt>
                <c:pt idx="7">
                  <c:v>July</c:v>
                </c:pt>
                <c:pt idx="8">
                  <c:v>August</c:v>
                </c:pt>
                <c:pt idx="9">
                  <c:v>September</c:v>
                </c:pt>
                <c:pt idx="10">
                  <c:v>October</c:v>
                </c:pt>
                <c:pt idx="11">
                  <c:v>November</c:v>
                </c:pt>
                <c:pt idx="12">
                  <c:v>Desember</c:v>
                </c:pt>
              </c:strCache>
            </c:strRef>
          </c:cat>
          <c:val>
            <c:numRef>
              <c:f>'Výnosy systému'!$H$2:$H$14</c:f>
              <c:numCache>
                <c:formatCode>_-* #\ ##0_-;\-* #\ ##0_-;_-* "-"??_-;_-@_-</c:formatCode>
                <c:ptCount val="13"/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 formatCode="_-* #\ ##0.000_-;\-* #\ ##0.000_-;_-* &quot;-&quot;??_-;_-@_-">
                  <c:v>0.58200000000000074</c:v>
                </c:pt>
                <c:pt idx="6" formatCode="_-* #\ ##0.000_-;\-* #\ ##0.000_-;_-* &quot;-&quot;??_-;_-@_-">
                  <c:v>2.1919999999999984</c:v>
                </c:pt>
                <c:pt idx="7" formatCode="_-* #\ ##0.000_-;\-* #\ ##0.000_-;_-* &quot;-&quot;??_-;_-@_-">
                  <c:v>12.673999999999999</c:v>
                </c:pt>
                <c:pt idx="8" formatCode="_-* #\ ##0.000_-;\-* #\ ##0.000_-;_-* &quot;-&quot;??_-;_-@_-">
                  <c:v>11.451000000000001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9D0-4070-9EE6-C8E995FE43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87837168"/>
        <c:axId val="1787836688"/>
      </c:areaChart>
      <c:catAx>
        <c:axId val="1787837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87836688"/>
        <c:crosses val="autoZero"/>
        <c:auto val="1"/>
        <c:lblAlgn val="ctr"/>
        <c:lblOffset val="100"/>
        <c:noMultiLvlLbl val="0"/>
      </c:catAx>
      <c:valAx>
        <c:axId val="1787836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\ ##0.000_-;\-* #\ ##0.00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87837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1400" b="0" i="0" u="none" strike="noStrike" baseline="0" dirty="0"/>
              <a:t> Pokles účinnosti fotovoltaických panelů</a:t>
            </a:r>
            <a:endParaRPr lang="cs-CZ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multiLvlStrRef>
              <c:f>Výnosy_souhrn!$C$1:$L$2</c:f>
              <c:multiLvlStrCache>
                <c:ptCount val="10"/>
                <c:lvl>
                  <c:pt idx="0">
                    <c:v>2027</c:v>
                  </c:pt>
                  <c:pt idx="1">
                    <c:v>2028</c:v>
                  </c:pt>
                  <c:pt idx="2">
                    <c:v>2029</c:v>
                  </c:pt>
                  <c:pt idx="3">
                    <c:v>2030</c:v>
                  </c:pt>
                  <c:pt idx="4">
                    <c:v>2031</c:v>
                  </c:pt>
                  <c:pt idx="5">
                    <c:v>2032</c:v>
                  </c:pt>
                  <c:pt idx="6">
                    <c:v>2033</c:v>
                  </c:pt>
                  <c:pt idx="7">
                    <c:v>2034</c:v>
                  </c:pt>
                  <c:pt idx="8">
                    <c:v>2035</c:v>
                  </c:pt>
                  <c:pt idx="9">
                    <c:v>2036</c:v>
                  </c:pt>
                </c:lvl>
                <c:lvl>
                  <c:pt idx="0">
                    <c:v>1st year</c:v>
                  </c:pt>
                  <c:pt idx="1">
                    <c:v>2nd year</c:v>
                  </c:pt>
                  <c:pt idx="2">
                    <c:v>3rd year</c:v>
                  </c:pt>
                  <c:pt idx="3">
                    <c:v>4th year</c:v>
                  </c:pt>
                  <c:pt idx="4">
                    <c:v>5th year</c:v>
                  </c:pt>
                  <c:pt idx="5">
                    <c:v>6th year </c:v>
                  </c:pt>
                  <c:pt idx="6">
                    <c:v>7th year </c:v>
                  </c:pt>
                  <c:pt idx="7">
                    <c:v>8th year </c:v>
                  </c:pt>
                  <c:pt idx="8">
                    <c:v>9th year</c:v>
                  </c:pt>
                  <c:pt idx="9">
                    <c:v>10th year</c:v>
                  </c:pt>
                </c:lvl>
              </c:multiLvlStrCache>
            </c:multiLvlStrRef>
          </c:cat>
          <c:val>
            <c:numRef>
              <c:f>Výnosy_souhrn!$C$3:$L$3</c:f>
              <c:numCache>
                <c:formatCode>0%</c:formatCode>
                <c:ptCount val="10"/>
                <c:pt idx="0">
                  <c:v>1</c:v>
                </c:pt>
                <c:pt idx="1">
                  <c:v>0.99</c:v>
                </c:pt>
                <c:pt idx="2">
                  <c:v>0.98</c:v>
                </c:pt>
                <c:pt idx="3">
                  <c:v>0.97</c:v>
                </c:pt>
                <c:pt idx="4">
                  <c:v>0.96</c:v>
                </c:pt>
                <c:pt idx="5">
                  <c:v>0.95</c:v>
                </c:pt>
                <c:pt idx="6">
                  <c:v>0.94</c:v>
                </c:pt>
                <c:pt idx="7">
                  <c:v>0.93</c:v>
                </c:pt>
                <c:pt idx="8">
                  <c:v>0.92</c:v>
                </c:pt>
                <c:pt idx="9">
                  <c:v>0.91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051-448C-8910-5C17C47ACD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05535792"/>
        <c:axId val="1705536272"/>
      </c:lineChart>
      <c:catAx>
        <c:axId val="1705535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05536272"/>
        <c:crosses val="autoZero"/>
        <c:auto val="1"/>
        <c:lblAlgn val="ctr"/>
        <c:lblOffset val="100"/>
        <c:noMultiLvlLbl val="0"/>
      </c:catAx>
      <c:valAx>
        <c:axId val="1705536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05535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dirty="0"/>
              <a:t>Využití energie z FVE</a:t>
            </a:r>
          </a:p>
        </c:rich>
      </c:tx>
      <c:layout>
        <c:manualLayout>
          <c:xMode val="edge"/>
          <c:yMode val="edge"/>
          <c:x val="0.39644925119929586"/>
          <c:y val="3.772802992100136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8.0469816272965886E-2"/>
          <c:y val="0.12078703703703704"/>
          <c:w val="0.84398714952068121"/>
          <c:h val="0.68172463436707897"/>
        </c:manualLayout>
      </c:layout>
      <c:areaChart>
        <c:grouping val="stacked"/>
        <c:varyColors val="0"/>
        <c:ser>
          <c:idx val="2"/>
          <c:order val="2"/>
          <c:tx>
            <c:strRef>
              <c:f>'Výnosy systému'!$F$1</c:f>
              <c:strCache>
                <c:ptCount val="1"/>
                <c:pt idx="0">
                  <c:v>Used FVE energy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cat>
            <c:strRef>
              <c:f>'Výnosy systému'!$A$2:$A$14</c:f>
              <c:strCache>
                <c:ptCount val="13"/>
                <c:pt idx="1">
                  <c:v>January</c:v>
                </c:pt>
                <c:pt idx="2">
                  <c:v>Febuary</c:v>
                </c:pt>
                <c:pt idx="3">
                  <c:v>March</c:v>
                </c:pt>
                <c:pt idx="4">
                  <c:v>April</c:v>
                </c:pt>
                <c:pt idx="5">
                  <c:v>May</c:v>
                </c:pt>
                <c:pt idx="6">
                  <c:v>June</c:v>
                </c:pt>
                <c:pt idx="7">
                  <c:v>July</c:v>
                </c:pt>
                <c:pt idx="8">
                  <c:v>August</c:v>
                </c:pt>
                <c:pt idx="9">
                  <c:v>September</c:v>
                </c:pt>
                <c:pt idx="10">
                  <c:v>October</c:v>
                </c:pt>
                <c:pt idx="11">
                  <c:v>November</c:v>
                </c:pt>
                <c:pt idx="12">
                  <c:v>Desember</c:v>
                </c:pt>
              </c:strCache>
            </c:strRef>
          </c:cat>
          <c:val>
            <c:numRef>
              <c:f>'Výnosy systému'!$F$2:$F$14</c:f>
              <c:numCache>
                <c:formatCode>_-* #\ ##0.000_-;\-* #\ ##0.000_-;_-* "-"??_-;_-@_-</c:formatCode>
                <c:ptCount val="13"/>
                <c:pt idx="1">
                  <c:v>4.3659999999999997</c:v>
                </c:pt>
                <c:pt idx="2">
                  <c:v>6.2370000000000001</c:v>
                </c:pt>
                <c:pt idx="3">
                  <c:v>10.327</c:v>
                </c:pt>
                <c:pt idx="4">
                  <c:v>14.515000000000001</c:v>
                </c:pt>
                <c:pt idx="5">
                  <c:v>17.195</c:v>
                </c:pt>
                <c:pt idx="6">
                  <c:v>15.24</c:v>
                </c:pt>
                <c:pt idx="7">
                  <c:v>4.9539999999999997</c:v>
                </c:pt>
                <c:pt idx="8">
                  <c:v>5.0090000000000003</c:v>
                </c:pt>
                <c:pt idx="9">
                  <c:v>12.46</c:v>
                </c:pt>
                <c:pt idx="10">
                  <c:v>8.4580000000000002</c:v>
                </c:pt>
                <c:pt idx="11">
                  <c:v>3.6909999999999998</c:v>
                </c:pt>
                <c:pt idx="12">
                  <c:v>2.7610000000000001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D0-4070-9EE6-C8E995FE43B6}"/>
            </c:ext>
          </c:extLst>
        </c:ser>
        <c:ser>
          <c:idx val="3"/>
          <c:order val="3"/>
          <c:tx>
            <c:strRef>
              <c:f>'Výnosy systému'!$H$1</c:f>
              <c:strCache>
                <c:ptCount val="1"/>
                <c:pt idx="0">
                  <c:v>Not used FVE enegry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cat>
            <c:strRef>
              <c:f>'Výnosy systému'!$A$2:$A$14</c:f>
              <c:strCache>
                <c:ptCount val="13"/>
                <c:pt idx="1">
                  <c:v>January</c:v>
                </c:pt>
                <c:pt idx="2">
                  <c:v>Febuary</c:v>
                </c:pt>
                <c:pt idx="3">
                  <c:v>March</c:v>
                </c:pt>
                <c:pt idx="4">
                  <c:v>April</c:v>
                </c:pt>
                <c:pt idx="5">
                  <c:v>May</c:v>
                </c:pt>
                <c:pt idx="6">
                  <c:v>June</c:v>
                </c:pt>
                <c:pt idx="7">
                  <c:v>July</c:v>
                </c:pt>
                <c:pt idx="8">
                  <c:v>August</c:v>
                </c:pt>
                <c:pt idx="9">
                  <c:v>September</c:v>
                </c:pt>
                <c:pt idx="10">
                  <c:v>October</c:v>
                </c:pt>
                <c:pt idx="11">
                  <c:v>November</c:v>
                </c:pt>
                <c:pt idx="12">
                  <c:v>Desember</c:v>
                </c:pt>
              </c:strCache>
            </c:strRef>
          </c:cat>
          <c:val>
            <c:numRef>
              <c:f>'Výnosy systému'!$H$2:$H$14</c:f>
              <c:numCache>
                <c:formatCode>_-* #\ ##0_-;\-* #\ ##0_-;_-* "-"??_-;_-@_-</c:formatCode>
                <c:ptCount val="13"/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 formatCode="_-* #\ ##0.000_-;\-* #\ ##0.000_-;_-* &quot;-&quot;??_-;_-@_-">
                  <c:v>0.58200000000000074</c:v>
                </c:pt>
                <c:pt idx="6" formatCode="_-* #\ ##0.000_-;\-* #\ ##0.000_-;_-* &quot;-&quot;??_-;_-@_-">
                  <c:v>2.1919999999999984</c:v>
                </c:pt>
                <c:pt idx="7" formatCode="_-* #\ ##0.000_-;\-* #\ ##0.000_-;_-* &quot;-&quot;??_-;_-@_-">
                  <c:v>12.673999999999999</c:v>
                </c:pt>
                <c:pt idx="8" formatCode="_-* #\ ##0.000_-;\-* #\ ##0.000_-;_-* &quot;-&quot;??_-;_-@_-">
                  <c:v>11.451000000000001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9D0-4070-9EE6-C8E995FE43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08721728"/>
        <c:axId val="1708720768"/>
      </c:areaChart>
      <c:barChart>
        <c:barDir val="col"/>
        <c:grouping val="clustered"/>
        <c:varyColors val="0"/>
        <c:ser>
          <c:idx val="0"/>
          <c:order val="0"/>
          <c:tx>
            <c:strRef>
              <c:f>'Výnosy systému'!$C$1</c:f>
              <c:strCache>
                <c:ptCount val="1"/>
                <c:pt idx="0">
                  <c:v>Energy consumption</c:v>
                </c:pt>
              </c:strCache>
            </c:strRef>
          </c:tx>
          <c:spPr>
            <a:solidFill>
              <a:schemeClr val="tx2">
                <a:lumMod val="75000"/>
                <a:lumOff val="25000"/>
              </a:schemeClr>
            </a:solidFill>
            <a:ln>
              <a:noFill/>
            </a:ln>
            <a:effectLst/>
          </c:spPr>
          <c:invertIfNegative val="0"/>
          <c:cat>
            <c:strRef>
              <c:f>'Výnosy systému'!$A$2:$A$14</c:f>
              <c:strCache>
                <c:ptCount val="13"/>
                <c:pt idx="1">
                  <c:v>January</c:v>
                </c:pt>
                <c:pt idx="2">
                  <c:v>Febuary</c:v>
                </c:pt>
                <c:pt idx="3">
                  <c:v>March</c:v>
                </c:pt>
                <c:pt idx="4">
                  <c:v>April</c:v>
                </c:pt>
                <c:pt idx="5">
                  <c:v>May</c:v>
                </c:pt>
                <c:pt idx="6">
                  <c:v>June</c:v>
                </c:pt>
                <c:pt idx="7">
                  <c:v>July</c:v>
                </c:pt>
                <c:pt idx="8">
                  <c:v>August</c:v>
                </c:pt>
                <c:pt idx="9">
                  <c:v>September</c:v>
                </c:pt>
                <c:pt idx="10">
                  <c:v>October</c:v>
                </c:pt>
                <c:pt idx="11">
                  <c:v>November</c:v>
                </c:pt>
                <c:pt idx="12">
                  <c:v>Desember</c:v>
                </c:pt>
              </c:strCache>
            </c:strRef>
          </c:cat>
          <c:val>
            <c:numRef>
              <c:f>'Výnosy systému'!$C$2:$C$14</c:f>
              <c:numCache>
                <c:formatCode>_-* #\ ##0.000_-;\-* #\ ##0.000_-;_-* "-"??_-;_-@_-</c:formatCode>
                <c:ptCount val="13"/>
                <c:pt idx="1">
                  <c:v>21.768000000000001</c:v>
                </c:pt>
                <c:pt idx="2">
                  <c:v>16.337</c:v>
                </c:pt>
                <c:pt idx="3">
                  <c:v>20.631</c:v>
                </c:pt>
                <c:pt idx="4">
                  <c:v>16.422999999999998</c:v>
                </c:pt>
                <c:pt idx="5">
                  <c:v>17.195</c:v>
                </c:pt>
                <c:pt idx="6">
                  <c:v>15.24</c:v>
                </c:pt>
                <c:pt idx="7">
                  <c:v>4.9539999999999997</c:v>
                </c:pt>
                <c:pt idx="8">
                  <c:v>5.0090000000000003</c:v>
                </c:pt>
                <c:pt idx="9">
                  <c:v>14.298</c:v>
                </c:pt>
                <c:pt idx="10">
                  <c:v>18.533000000000001</c:v>
                </c:pt>
                <c:pt idx="11">
                  <c:v>21.11</c:v>
                </c:pt>
                <c:pt idx="12">
                  <c:v>16.954000000000001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9D0-4070-9EE6-C8E995FE43B6}"/>
            </c:ext>
          </c:extLst>
        </c:ser>
        <c:ser>
          <c:idx val="1"/>
          <c:order val="1"/>
          <c:tx>
            <c:strRef>
              <c:f>'Výnosy systému'!$E$1</c:f>
              <c:strCache>
                <c:ptCount val="1"/>
                <c:pt idx="0">
                  <c:v>Energy production of FVE</c:v>
                </c:pt>
              </c:strCache>
            </c:strRef>
          </c:tx>
          <c:spPr>
            <a:solidFill>
              <a:srgbClr val="D60000"/>
            </a:solidFill>
            <a:ln>
              <a:noFill/>
            </a:ln>
            <a:effectLst/>
          </c:spPr>
          <c:invertIfNegative val="0"/>
          <c:cat>
            <c:strRef>
              <c:f>'Výnosy systému'!$A$2:$A$14</c:f>
              <c:strCache>
                <c:ptCount val="13"/>
                <c:pt idx="1">
                  <c:v>January</c:v>
                </c:pt>
                <c:pt idx="2">
                  <c:v>Febuary</c:v>
                </c:pt>
                <c:pt idx="3">
                  <c:v>March</c:v>
                </c:pt>
                <c:pt idx="4">
                  <c:v>April</c:v>
                </c:pt>
                <c:pt idx="5">
                  <c:v>May</c:v>
                </c:pt>
                <c:pt idx="6">
                  <c:v>June</c:v>
                </c:pt>
                <c:pt idx="7">
                  <c:v>July</c:v>
                </c:pt>
                <c:pt idx="8">
                  <c:v>August</c:v>
                </c:pt>
                <c:pt idx="9">
                  <c:v>September</c:v>
                </c:pt>
                <c:pt idx="10">
                  <c:v>October</c:v>
                </c:pt>
                <c:pt idx="11">
                  <c:v>November</c:v>
                </c:pt>
                <c:pt idx="12">
                  <c:v>Desember</c:v>
                </c:pt>
              </c:strCache>
            </c:strRef>
          </c:cat>
          <c:val>
            <c:numRef>
              <c:f>'Výnosy systému'!$E$2:$E$14</c:f>
              <c:numCache>
                <c:formatCode>_-* #\ ##0.000_-;\-* #\ ##0.000_-;_-* "-"??_-;_-@_-</c:formatCode>
                <c:ptCount val="13"/>
                <c:pt idx="1">
                  <c:v>4.3659999999999997</c:v>
                </c:pt>
                <c:pt idx="2">
                  <c:v>6.2370000000000001</c:v>
                </c:pt>
                <c:pt idx="3">
                  <c:v>10.327</c:v>
                </c:pt>
                <c:pt idx="4">
                  <c:v>14.515000000000001</c:v>
                </c:pt>
                <c:pt idx="5">
                  <c:v>17.777000000000001</c:v>
                </c:pt>
                <c:pt idx="6">
                  <c:v>17.431999999999999</c:v>
                </c:pt>
                <c:pt idx="7">
                  <c:v>17.628</c:v>
                </c:pt>
                <c:pt idx="8">
                  <c:v>16.46</c:v>
                </c:pt>
                <c:pt idx="9">
                  <c:v>12.46</c:v>
                </c:pt>
                <c:pt idx="10">
                  <c:v>8.4580000000000002</c:v>
                </c:pt>
                <c:pt idx="11">
                  <c:v>3.6909999999999998</c:v>
                </c:pt>
                <c:pt idx="12">
                  <c:v>2.7610000000000001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9D0-4070-9EE6-C8E995FE43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787837168"/>
        <c:axId val="1787836688"/>
      </c:barChart>
      <c:catAx>
        <c:axId val="1787837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87836688"/>
        <c:crosses val="autoZero"/>
        <c:auto val="1"/>
        <c:lblAlgn val="ctr"/>
        <c:lblOffset val="100"/>
        <c:noMultiLvlLbl val="0"/>
      </c:catAx>
      <c:valAx>
        <c:axId val="1787836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\ ##0.000_-;\-* #\ ##0.00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87837168"/>
        <c:crosses val="autoZero"/>
        <c:crossBetween val="between"/>
      </c:valAx>
      <c:valAx>
        <c:axId val="1708720768"/>
        <c:scaling>
          <c:orientation val="minMax"/>
        </c:scaling>
        <c:delete val="0"/>
        <c:axPos val="r"/>
        <c:numFmt formatCode="_-* #\ ##0.000_-;\-* #\ ##0.00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08721728"/>
        <c:crosses val="max"/>
        <c:crossBetween val="between"/>
      </c:valAx>
      <c:catAx>
        <c:axId val="17087217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70872076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dirty="0"/>
              <a:t>Návratnost investice</a:t>
            </a:r>
            <a:r>
              <a:rPr lang="cs-CZ" baseline="0" dirty="0"/>
              <a:t> – virtuální baterie </a:t>
            </a:r>
            <a:endParaRPr lang="cs-CZ" dirty="0"/>
          </a:p>
        </c:rich>
      </c:tx>
      <c:layout>
        <c:manualLayout>
          <c:xMode val="edge"/>
          <c:yMode val="edge"/>
          <c:x val="9.1724226534736247E-2"/>
          <c:y val="9.1512239762068185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16779122535014981"/>
          <c:y val="0.16547718769196401"/>
          <c:w val="0.78447647376489438"/>
          <c:h val="0.7796154684507951"/>
        </c:manualLayout>
      </c:layout>
      <c:areaChart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CSFL_souhrn!$C$1:$L$1</c:f>
              <c:strCache>
                <c:ptCount val="10"/>
                <c:pt idx="0">
                  <c:v>1st </c:v>
                </c:pt>
                <c:pt idx="1">
                  <c:v>2nd</c:v>
                </c:pt>
                <c:pt idx="2">
                  <c:v>3rd</c:v>
                </c:pt>
                <c:pt idx="3">
                  <c:v>4th</c:v>
                </c:pt>
                <c:pt idx="4">
                  <c:v>5th</c:v>
                </c:pt>
                <c:pt idx="5">
                  <c:v>6th</c:v>
                </c:pt>
                <c:pt idx="6">
                  <c:v>7th</c:v>
                </c:pt>
                <c:pt idx="7">
                  <c:v>8th</c:v>
                </c:pt>
                <c:pt idx="8">
                  <c:v>9th</c:v>
                </c:pt>
                <c:pt idx="9">
                  <c:v>10th</c:v>
                </c:pt>
              </c:strCache>
            </c:strRef>
          </c:cat>
          <c:val>
            <c:numRef>
              <c:f>CSFL_souhrn!$C$15:$L$15</c:f>
              <c:numCache>
                <c:formatCode>_-* #\ ##0_-;\-* #\ ##0_-;_-* "-"??_-;_-@_-</c:formatCode>
                <c:ptCount val="10"/>
                <c:pt idx="0">
                  <c:v>-4271778.9556959998</c:v>
                </c:pt>
                <c:pt idx="1">
                  <c:v>-3709221.9383363901</c:v>
                </c:pt>
                <c:pt idx="2">
                  <c:v>-3132135.6104474161</c:v>
                </c:pt>
                <c:pt idx="3">
                  <c:v>-2540327.947641057</c:v>
                </c:pt>
                <c:pt idx="4">
                  <c:v>-1933878.4155274401</c:v>
                </c:pt>
                <c:pt idx="5">
                  <c:v>-1312717.013760569</c:v>
                </c:pt>
                <c:pt idx="6">
                  <c:v>-676678.16012181446</c:v>
                </c:pt>
                <c:pt idx="7">
                  <c:v>-25599.332498607459</c:v>
                </c:pt>
                <c:pt idx="8">
                  <c:v>640678.63080094417</c:v>
                </c:pt>
                <c:pt idx="9">
                  <c:v>1312701.0360728335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F1-47EF-8F38-CE8DB68C02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41943487"/>
        <c:axId val="1941943967"/>
      </c:areaChart>
      <c:catAx>
        <c:axId val="194194348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41943967"/>
        <c:crosses val="autoZero"/>
        <c:auto val="1"/>
        <c:lblAlgn val="ctr"/>
        <c:lblOffset val="100"/>
        <c:noMultiLvlLbl val="0"/>
      </c:catAx>
      <c:valAx>
        <c:axId val="19419439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\ ##0_-;\-* #\ 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4194348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dirty="0"/>
              <a:t>Návratnost investice</a:t>
            </a:r>
            <a:r>
              <a:rPr lang="cs-CZ" baseline="0" dirty="0"/>
              <a:t> – přímý prodej elektrické energie</a:t>
            </a:r>
            <a:endParaRPr lang="cs-CZ" dirty="0"/>
          </a:p>
        </c:rich>
      </c:tx>
      <c:layout>
        <c:manualLayout>
          <c:xMode val="edge"/>
          <c:yMode val="edge"/>
          <c:x val="0.14082009553251168"/>
          <c:y val="2.8333330854476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areaChart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CSFL_souhrn!$C$1:$L$1</c:f>
              <c:strCache>
                <c:ptCount val="10"/>
                <c:pt idx="0">
                  <c:v>1st </c:v>
                </c:pt>
                <c:pt idx="1">
                  <c:v>2nd</c:v>
                </c:pt>
                <c:pt idx="2">
                  <c:v>3rd</c:v>
                </c:pt>
                <c:pt idx="3">
                  <c:v>4th</c:v>
                </c:pt>
                <c:pt idx="4">
                  <c:v>5th</c:v>
                </c:pt>
                <c:pt idx="5">
                  <c:v>6th</c:v>
                </c:pt>
                <c:pt idx="6">
                  <c:v>7th</c:v>
                </c:pt>
                <c:pt idx="7">
                  <c:v>8th</c:v>
                </c:pt>
                <c:pt idx="8">
                  <c:v>9th</c:v>
                </c:pt>
                <c:pt idx="9">
                  <c:v>10th</c:v>
                </c:pt>
              </c:strCache>
            </c:strRef>
          </c:cat>
          <c:val>
            <c:numRef>
              <c:f>CSFL_souhrn!$C$30:$L$30</c:f>
              <c:numCache>
                <c:formatCode>_-* #\ ##0_-;\-* #\ ##0_-;_-* "-"??_-;_-@_-</c:formatCode>
                <c:ptCount val="10"/>
                <c:pt idx="0">
                  <c:v>-4333905.3164799996</c:v>
                </c:pt>
                <c:pt idx="1">
                  <c:v>-3834540.6986403195</c:v>
                </c:pt>
                <c:pt idx="2">
                  <c:v>-3321670.8363768971</c:v>
                </c:pt>
                <c:pt idx="3">
                  <c:v>-2795059.0080841649</c:v>
                </c:pt>
                <c:pt idx="4">
                  <c:v>-2255070.4967674538</c:v>
                </c:pt>
                <c:pt idx="5">
                  <c:v>-1701737.5723923938</c:v>
                </c:pt>
                <c:pt idx="6">
                  <c:v>-1134874.6197386407</c:v>
                </c:pt>
                <c:pt idx="7">
                  <c:v>-554297.21926634735</c:v>
                </c:pt>
                <c:pt idx="8">
                  <c:v>40177.626874886802</c:v>
                </c:pt>
                <c:pt idx="9">
                  <c:v>648128.59157793166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C9-4EB0-98F0-2FAB201692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22826975"/>
        <c:axId val="1722828415"/>
      </c:areaChart>
      <c:catAx>
        <c:axId val="172282697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22828415"/>
        <c:crosses val="autoZero"/>
        <c:auto val="1"/>
        <c:lblAlgn val="ctr"/>
        <c:lblOffset val="100"/>
        <c:noMultiLvlLbl val="0"/>
      </c:catAx>
      <c:valAx>
        <c:axId val="17228284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\ ##0_-;\-* #\ 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22826975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0.16226</cdr:x>
      <cdr:y>0.93394</cdr:y>
    </cdr:from>
    <cdr:to>
      <cdr:x>0.28615</cdr:x>
      <cdr:y>1</cdr:y>
    </cdr:to>
    <cdr:sp macro="" textlink="">
      <cdr:nvSpPr>
        <cdr:cNvPr id="2" name="TextovéPole 1">
          <a:extLst xmlns:a="http://schemas.openxmlformats.org/drawingml/2006/main">
            <a:ext uri="{FF2B5EF4-FFF2-40B4-BE49-F238E27FC236}">
              <a16:creationId xmlns:a16="http://schemas.microsoft.com/office/drawing/2014/main" id="{538B0887-6F07-5274-C6FB-EF575FF548E9}"/>
            </a:ext>
          </a:extLst>
        </cdr:cNvPr>
        <cdr:cNvSpPr txBox="1"/>
      </cdr:nvSpPr>
      <cdr:spPr>
        <a:xfrm xmlns:a="http://schemas.openxmlformats.org/drawingml/2006/main">
          <a:off x="1197630" y="4639634"/>
          <a:ext cx="914400" cy="3281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cs-CZ" sz="1100" kern="1200" dirty="0"/>
            <a:t>Použitá energie z FVE</a:t>
          </a:r>
        </a:p>
      </cdr:txBody>
    </cdr:sp>
  </cdr:relSizeAnchor>
  <cdr:relSizeAnchor xmlns:cdr="http://schemas.openxmlformats.org/drawingml/2006/chartDrawing">
    <cdr:from>
      <cdr:x>0.67113</cdr:x>
      <cdr:y>0.81594</cdr:y>
    </cdr:from>
    <cdr:to>
      <cdr:x>0.79502</cdr:x>
      <cdr:y>1</cdr:y>
    </cdr:to>
    <cdr:sp macro="" textlink="">
      <cdr:nvSpPr>
        <cdr:cNvPr id="3" name="TextovéPole 2">
          <a:extLst xmlns:a="http://schemas.openxmlformats.org/drawingml/2006/main">
            <a:ext uri="{FF2B5EF4-FFF2-40B4-BE49-F238E27FC236}">
              <a16:creationId xmlns:a16="http://schemas.microsoft.com/office/drawing/2014/main" id="{C47A9FE2-8979-716B-46DA-F3DFB13252AF}"/>
            </a:ext>
          </a:extLst>
        </cdr:cNvPr>
        <cdr:cNvSpPr txBox="1"/>
      </cdr:nvSpPr>
      <cdr:spPr>
        <a:xfrm xmlns:a="http://schemas.openxmlformats.org/drawingml/2006/main">
          <a:off x="4953553" y="477728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cs-CZ" sz="1100" kern="1200" dirty="0"/>
        </a:p>
      </cdr:txBody>
    </cdr:sp>
  </cdr:relSizeAnchor>
  <cdr:relSizeAnchor xmlns:cdr="http://schemas.openxmlformats.org/drawingml/2006/chartDrawing">
    <cdr:from>
      <cdr:x>0.64715</cdr:x>
      <cdr:y>0.93394</cdr:y>
    </cdr:from>
    <cdr:to>
      <cdr:x>0.87628</cdr:x>
      <cdr:y>1</cdr:y>
    </cdr:to>
    <cdr:sp macro="" textlink="">
      <cdr:nvSpPr>
        <cdr:cNvPr id="4" name="TextovéPole 3">
          <a:extLst xmlns:a="http://schemas.openxmlformats.org/drawingml/2006/main">
            <a:ext uri="{FF2B5EF4-FFF2-40B4-BE49-F238E27FC236}">
              <a16:creationId xmlns:a16="http://schemas.microsoft.com/office/drawing/2014/main" id="{FB8C3180-09A4-ADB1-BBB7-4F60D3938397}"/>
            </a:ext>
          </a:extLst>
        </cdr:cNvPr>
        <cdr:cNvSpPr txBox="1"/>
      </cdr:nvSpPr>
      <cdr:spPr>
        <a:xfrm xmlns:a="http://schemas.openxmlformats.org/drawingml/2006/main">
          <a:off x="4776572" y="4639635"/>
          <a:ext cx="1691148" cy="3281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cs-CZ" sz="1100" kern="1200" dirty="0"/>
            <a:t>Nevyužitá energie z FVE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F492F912-8E29-1C2F-C9CB-D3CE521C300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5C1ACFD-874A-BC16-27BB-C4D403BD01E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5DD0E9-F4F6-4797-8F2B-7C03709F5582}" type="datetimeFigureOut">
              <a:rPr lang="cs-CZ" smtClean="0"/>
              <a:t>29.06.2026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9CDE164-D356-8439-277D-41062FDBD6A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59242B2-6965-8301-6CE1-3D8574B65C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801EEA-EA5E-4FB6-A2E8-9A6D92CC4E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14358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87012E-5951-442C-B2F7-4D33B768FE32}" type="datetimeFigureOut">
              <a:rPr lang="cs-CZ" smtClean="0"/>
              <a:t>29.06.2026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5AD660-83FC-45E0-B1FA-850112B0DFE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8122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ea typeface="Calibri"/>
                <a:cs typeface="Calibri"/>
              </a:rPr>
              <a:t>Aksiana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B1A79-A4A0-4717-91AA-D8B7085CA4BA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02122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1910" y="2514601"/>
            <a:ext cx="6686549" cy="2262781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1910" y="4777380"/>
            <a:ext cx="668654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1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4529541"/>
            <a:ext cx="584825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141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609600"/>
            <a:ext cx="6686549" cy="311704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0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3244140"/>
            <a:ext cx="584825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810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462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56259" y="3505200"/>
            <a:ext cx="5652416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0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31781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3244140"/>
            <a:ext cx="584825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8597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2438401"/>
            <a:ext cx="6686550" cy="2724845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2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4983088"/>
            <a:ext cx="584825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130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37462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491172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4983088"/>
            <a:ext cx="584825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4707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627407"/>
            <a:ext cx="6686549" cy="2880020"/>
          </a:xfrm>
        </p:spPr>
        <p:txBody>
          <a:bodyPr anchor="ctr">
            <a:normAutofit/>
          </a:bodyPr>
          <a:lstStyle>
            <a:lvl1pPr algn="l">
              <a:defRPr sz="3600" b="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2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4983088"/>
            <a:ext cx="584825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169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580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1109" y="627406"/>
            <a:ext cx="1655701" cy="5283817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1909" y="627406"/>
            <a:ext cx="4857750" cy="5283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387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2063115" y="630937"/>
            <a:ext cx="5230368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92" y="1098388"/>
            <a:ext cx="7738814" cy="4394988"/>
          </a:xfrm>
        </p:spPr>
        <p:txBody>
          <a:bodyPr anchor="ctr">
            <a:noAutofit/>
          </a:bodyPr>
          <a:lstStyle>
            <a:lvl1pPr algn="ctr">
              <a:defRPr sz="7500" spc="600" baseline="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1284" y="5979197"/>
            <a:ext cx="6034030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500" b="1" i="0" cap="all" spc="3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8892" y="6375679"/>
            <a:ext cx="174729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99BAEE4-576E-4911-9769-C6BF39B6E0BC}" type="datetimeFigureOut">
              <a:rPr lang="cs-CZ" smtClean="0"/>
              <a:t>29.06.2026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5249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0414" y="6375679"/>
            <a:ext cx="1747292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370C67D-C9CE-4A0F-9995-10B93A88119B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0" name="Rectangle 9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23034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BAEE4-576E-4911-9769-C6BF39B6E0BC}" type="datetimeFigureOut">
              <a:rPr lang="cs-CZ" smtClean="0"/>
              <a:t>29.06.2026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0C67D-C9CE-4A0F-9995-10B93A8811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15694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2110979" cy="6858000"/>
          </a:xfrm>
          <a:custGeom>
            <a:avLst/>
            <a:gdLst/>
            <a:ahLst/>
            <a:cxnLst/>
            <a:rect l="0" t="0" r="r" b="b"/>
            <a:pathLst>
              <a:path w="1773" h="4320">
                <a:moveTo>
                  <a:pt x="0" y="0"/>
                </a:moveTo>
                <a:lnTo>
                  <a:pt x="891" y="0"/>
                </a:lnTo>
                <a:lnTo>
                  <a:pt x="906" y="56"/>
                </a:lnTo>
                <a:lnTo>
                  <a:pt x="921" y="111"/>
                </a:lnTo>
                <a:lnTo>
                  <a:pt x="938" y="165"/>
                </a:lnTo>
                <a:lnTo>
                  <a:pt x="957" y="217"/>
                </a:lnTo>
                <a:lnTo>
                  <a:pt x="980" y="266"/>
                </a:lnTo>
                <a:lnTo>
                  <a:pt x="1007" y="312"/>
                </a:lnTo>
                <a:lnTo>
                  <a:pt x="1036" y="351"/>
                </a:lnTo>
                <a:lnTo>
                  <a:pt x="1069" y="387"/>
                </a:lnTo>
                <a:lnTo>
                  <a:pt x="1105" y="422"/>
                </a:lnTo>
                <a:lnTo>
                  <a:pt x="1145" y="456"/>
                </a:lnTo>
                <a:lnTo>
                  <a:pt x="1185" y="487"/>
                </a:lnTo>
                <a:lnTo>
                  <a:pt x="1227" y="520"/>
                </a:lnTo>
                <a:lnTo>
                  <a:pt x="1270" y="551"/>
                </a:lnTo>
                <a:lnTo>
                  <a:pt x="1311" y="584"/>
                </a:lnTo>
                <a:lnTo>
                  <a:pt x="1352" y="617"/>
                </a:lnTo>
                <a:lnTo>
                  <a:pt x="1390" y="651"/>
                </a:lnTo>
                <a:lnTo>
                  <a:pt x="1425" y="687"/>
                </a:lnTo>
                <a:lnTo>
                  <a:pt x="1456" y="725"/>
                </a:lnTo>
                <a:lnTo>
                  <a:pt x="1484" y="765"/>
                </a:lnTo>
                <a:lnTo>
                  <a:pt x="1505" y="808"/>
                </a:lnTo>
                <a:lnTo>
                  <a:pt x="1521" y="856"/>
                </a:lnTo>
                <a:lnTo>
                  <a:pt x="1530" y="907"/>
                </a:lnTo>
                <a:lnTo>
                  <a:pt x="1534" y="960"/>
                </a:lnTo>
                <a:lnTo>
                  <a:pt x="1534" y="1013"/>
                </a:lnTo>
                <a:lnTo>
                  <a:pt x="1530" y="1068"/>
                </a:lnTo>
                <a:lnTo>
                  <a:pt x="1523" y="1125"/>
                </a:lnTo>
                <a:lnTo>
                  <a:pt x="1515" y="1181"/>
                </a:lnTo>
                <a:lnTo>
                  <a:pt x="1508" y="1237"/>
                </a:lnTo>
                <a:lnTo>
                  <a:pt x="1501" y="1293"/>
                </a:lnTo>
                <a:lnTo>
                  <a:pt x="1496" y="1350"/>
                </a:lnTo>
                <a:lnTo>
                  <a:pt x="1494" y="1405"/>
                </a:lnTo>
                <a:lnTo>
                  <a:pt x="1497" y="1458"/>
                </a:lnTo>
                <a:lnTo>
                  <a:pt x="1504" y="1511"/>
                </a:lnTo>
                <a:lnTo>
                  <a:pt x="1517" y="1560"/>
                </a:lnTo>
                <a:lnTo>
                  <a:pt x="1535" y="1610"/>
                </a:lnTo>
                <a:lnTo>
                  <a:pt x="1557" y="1659"/>
                </a:lnTo>
                <a:lnTo>
                  <a:pt x="1583" y="1708"/>
                </a:lnTo>
                <a:lnTo>
                  <a:pt x="1611" y="1757"/>
                </a:lnTo>
                <a:lnTo>
                  <a:pt x="1640" y="1807"/>
                </a:lnTo>
                <a:lnTo>
                  <a:pt x="1669" y="1855"/>
                </a:lnTo>
                <a:lnTo>
                  <a:pt x="1696" y="1905"/>
                </a:lnTo>
                <a:lnTo>
                  <a:pt x="1721" y="1954"/>
                </a:lnTo>
                <a:lnTo>
                  <a:pt x="1742" y="2006"/>
                </a:lnTo>
                <a:lnTo>
                  <a:pt x="1759" y="2057"/>
                </a:lnTo>
                <a:lnTo>
                  <a:pt x="1769" y="2108"/>
                </a:lnTo>
                <a:lnTo>
                  <a:pt x="1773" y="2160"/>
                </a:lnTo>
                <a:lnTo>
                  <a:pt x="1769" y="2212"/>
                </a:lnTo>
                <a:lnTo>
                  <a:pt x="1759" y="2263"/>
                </a:lnTo>
                <a:lnTo>
                  <a:pt x="1742" y="2314"/>
                </a:lnTo>
                <a:lnTo>
                  <a:pt x="1721" y="2366"/>
                </a:lnTo>
                <a:lnTo>
                  <a:pt x="1696" y="2415"/>
                </a:lnTo>
                <a:lnTo>
                  <a:pt x="1669" y="2465"/>
                </a:lnTo>
                <a:lnTo>
                  <a:pt x="1640" y="2513"/>
                </a:lnTo>
                <a:lnTo>
                  <a:pt x="1611" y="2563"/>
                </a:lnTo>
                <a:lnTo>
                  <a:pt x="1583" y="2612"/>
                </a:lnTo>
                <a:lnTo>
                  <a:pt x="1557" y="2661"/>
                </a:lnTo>
                <a:lnTo>
                  <a:pt x="1535" y="2710"/>
                </a:lnTo>
                <a:lnTo>
                  <a:pt x="1517" y="2760"/>
                </a:lnTo>
                <a:lnTo>
                  <a:pt x="1504" y="2809"/>
                </a:lnTo>
                <a:lnTo>
                  <a:pt x="1497" y="2862"/>
                </a:lnTo>
                <a:lnTo>
                  <a:pt x="1494" y="2915"/>
                </a:lnTo>
                <a:lnTo>
                  <a:pt x="1496" y="2970"/>
                </a:lnTo>
                <a:lnTo>
                  <a:pt x="1501" y="3027"/>
                </a:lnTo>
                <a:lnTo>
                  <a:pt x="1508" y="3083"/>
                </a:lnTo>
                <a:lnTo>
                  <a:pt x="1515" y="3139"/>
                </a:lnTo>
                <a:lnTo>
                  <a:pt x="1523" y="3195"/>
                </a:lnTo>
                <a:lnTo>
                  <a:pt x="1530" y="3252"/>
                </a:lnTo>
                <a:lnTo>
                  <a:pt x="1534" y="3307"/>
                </a:lnTo>
                <a:lnTo>
                  <a:pt x="1534" y="3360"/>
                </a:lnTo>
                <a:lnTo>
                  <a:pt x="1530" y="3413"/>
                </a:lnTo>
                <a:lnTo>
                  <a:pt x="1521" y="3464"/>
                </a:lnTo>
                <a:lnTo>
                  <a:pt x="1505" y="3512"/>
                </a:lnTo>
                <a:lnTo>
                  <a:pt x="1484" y="3555"/>
                </a:lnTo>
                <a:lnTo>
                  <a:pt x="1456" y="3595"/>
                </a:lnTo>
                <a:lnTo>
                  <a:pt x="1425" y="3633"/>
                </a:lnTo>
                <a:lnTo>
                  <a:pt x="1390" y="3669"/>
                </a:lnTo>
                <a:lnTo>
                  <a:pt x="1352" y="3703"/>
                </a:lnTo>
                <a:lnTo>
                  <a:pt x="1311" y="3736"/>
                </a:lnTo>
                <a:lnTo>
                  <a:pt x="1270" y="3769"/>
                </a:lnTo>
                <a:lnTo>
                  <a:pt x="1227" y="3800"/>
                </a:lnTo>
                <a:lnTo>
                  <a:pt x="1185" y="3833"/>
                </a:lnTo>
                <a:lnTo>
                  <a:pt x="1145" y="3864"/>
                </a:lnTo>
                <a:lnTo>
                  <a:pt x="1105" y="3898"/>
                </a:lnTo>
                <a:lnTo>
                  <a:pt x="1069" y="3933"/>
                </a:lnTo>
                <a:lnTo>
                  <a:pt x="1036" y="3969"/>
                </a:lnTo>
                <a:lnTo>
                  <a:pt x="1007" y="4008"/>
                </a:lnTo>
                <a:lnTo>
                  <a:pt x="980" y="4054"/>
                </a:lnTo>
                <a:lnTo>
                  <a:pt x="957" y="4103"/>
                </a:lnTo>
                <a:lnTo>
                  <a:pt x="938" y="4155"/>
                </a:lnTo>
                <a:lnTo>
                  <a:pt x="921" y="4209"/>
                </a:lnTo>
                <a:lnTo>
                  <a:pt x="906" y="4264"/>
                </a:lnTo>
                <a:lnTo>
                  <a:pt x="891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2197" y="1073889"/>
            <a:ext cx="6140303" cy="4064627"/>
          </a:xfrm>
        </p:spPr>
        <p:txBody>
          <a:bodyPr anchor="b">
            <a:normAutofit/>
          </a:bodyPr>
          <a:lstStyle>
            <a:lvl1pPr>
              <a:defRPr sz="6300" spc="6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2198" y="5159782"/>
            <a:ext cx="5263116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500" b="1" i="0" cap="all" spc="300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427410" y="6375679"/>
            <a:ext cx="1120460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299BAEE4-576E-4911-9769-C6BF39B6E0BC}" type="datetimeFigureOut">
              <a:rPr lang="cs-CZ" smtClean="0"/>
              <a:t>29.06.2026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298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56825" y="6375679"/>
            <a:ext cx="1115675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370C67D-C9CE-4A0F-9995-10B93A88119B}" type="slidenum">
              <a:rPr lang="cs-CZ" smtClean="0"/>
              <a:t>‹#›</a:t>
            </a:fld>
            <a:endParaRPr lang="cs-CZ"/>
          </a:p>
        </p:txBody>
      </p:sp>
      <p:sp>
        <p:nvSpPr>
          <p:cNvPr id="16" name="Freeform 11"/>
          <p:cNvSpPr/>
          <p:nvPr/>
        </p:nvSpPr>
        <p:spPr bwMode="auto">
          <a:xfrm>
            <a:off x="655786" y="0"/>
            <a:ext cx="1234679" cy="6858000"/>
          </a:xfrm>
          <a:custGeom>
            <a:avLst/>
            <a:gdLst/>
            <a:ahLst/>
            <a:cxnLst/>
            <a:rect l="0" t="0" r="r" b="b"/>
            <a:pathLst>
              <a:path w="1037" h="4320">
                <a:moveTo>
                  <a:pt x="0" y="0"/>
                </a:moveTo>
                <a:lnTo>
                  <a:pt x="171" y="0"/>
                </a:lnTo>
                <a:lnTo>
                  <a:pt x="188" y="55"/>
                </a:lnTo>
                <a:lnTo>
                  <a:pt x="204" y="110"/>
                </a:lnTo>
                <a:lnTo>
                  <a:pt x="220" y="166"/>
                </a:lnTo>
                <a:lnTo>
                  <a:pt x="234" y="223"/>
                </a:lnTo>
                <a:lnTo>
                  <a:pt x="251" y="278"/>
                </a:lnTo>
                <a:lnTo>
                  <a:pt x="269" y="331"/>
                </a:lnTo>
                <a:lnTo>
                  <a:pt x="292" y="381"/>
                </a:lnTo>
                <a:lnTo>
                  <a:pt x="319" y="427"/>
                </a:lnTo>
                <a:lnTo>
                  <a:pt x="349" y="466"/>
                </a:lnTo>
                <a:lnTo>
                  <a:pt x="382" y="503"/>
                </a:lnTo>
                <a:lnTo>
                  <a:pt x="420" y="537"/>
                </a:lnTo>
                <a:lnTo>
                  <a:pt x="460" y="571"/>
                </a:lnTo>
                <a:lnTo>
                  <a:pt x="502" y="603"/>
                </a:lnTo>
                <a:lnTo>
                  <a:pt x="544" y="635"/>
                </a:lnTo>
                <a:lnTo>
                  <a:pt x="587" y="668"/>
                </a:lnTo>
                <a:lnTo>
                  <a:pt x="628" y="700"/>
                </a:lnTo>
                <a:lnTo>
                  <a:pt x="667" y="734"/>
                </a:lnTo>
                <a:lnTo>
                  <a:pt x="703" y="771"/>
                </a:lnTo>
                <a:lnTo>
                  <a:pt x="736" y="808"/>
                </a:lnTo>
                <a:lnTo>
                  <a:pt x="763" y="848"/>
                </a:lnTo>
                <a:lnTo>
                  <a:pt x="786" y="893"/>
                </a:lnTo>
                <a:lnTo>
                  <a:pt x="800" y="937"/>
                </a:lnTo>
                <a:lnTo>
                  <a:pt x="809" y="986"/>
                </a:lnTo>
                <a:lnTo>
                  <a:pt x="813" y="1034"/>
                </a:lnTo>
                <a:lnTo>
                  <a:pt x="812" y="1085"/>
                </a:lnTo>
                <a:lnTo>
                  <a:pt x="808" y="1136"/>
                </a:lnTo>
                <a:lnTo>
                  <a:pt x="803" y="1189"/>
                </a:lnTo>
                <a:lnTo>
                  <a:pt x="796" y="1242"/>
                </a:lnTo>
                <a:lnTo>
                  <a:pt x="788" y="1295"/>
                </a:lnTo>
                <a:lnTo>
                  <a:pt x="782" y="1348"/>
                </a:lnTo>
                <a:lnTo>
                  <a:pt x="778" y="1401"/>
                </a:lnTo>
                <a:lnTo>
                  <a:pt x="775" y="1452"/>
                </a:lnTo>
                <a:lnTo>
                  <a:pt x="778" y="1502"/>
                </a:lnTo>
                <a:lnTo>
                  <a:pt x="784" y="1551"/>
                </a:lnTo>
                <a:lnTo>
                  <a:pt x="797" y="1602"/>
                </a:lnTo>
                <a:lnTo>
                  <a:pt x="817" y="1652"/>
                </a:lnTo>
                <a:lnTo>
                  <a:pt x="841" y="1702"/>
                </a:lnTo>
                <a:lnTo>
                  <a:pt x="868" y="1752"/>
                </a:lnTo>
                <a:lnTo>
                  <a:pt x="896" y="1801"/>
                </a:lnTo>
                <a:lnTo>
                  <a:pt x="926" y="1851"/>
                </a:lnTo>
                <a:lnTo>
                  <a:pt x="953" y="1901"/>
                </a:lnTo>
                <a:lnTo>
                  <a:pt x="980" y="1952"/>
                </a:lnTo>
                <a:lnTo>
                  <a:pt x="1003" y="2003"/>
                </a:lnTo>
                <a:lnTo>
                  <a:pt x="1021" y="2054"/>
                </a:lnTo>
                <a:lnTo>
                  <a:pt x="1031" y="2106"/>
                </a:lnTo>
                <a:lnTo>
                  <a:pt x="1037" y="2160"/>
                </a:lnTo>
                <a:lnTo>
                  <a:pt x="1031" y="2214"/>
                </a:lnTo>
                <a:lnTo>
                  <a:pt x="1021" y="2266"/>
                </a:lnTo>
                <a:lnTo>
                  <a:pt x="1003" y="2317"/>
                </a:lnTo>
                <a:lnTo>
                  <a:pt x="980" y="2368"/>
                </a:lnTo>
                <a:lnTo>
                  <a:pt x="953" y="2419"/>
                </a:lnTo>
                <a:lnTo>
                  <a:pt x="926" y="2469"/>
                </a:lnTo>
                <a:lnTo>
                  <a:pt x="896" y="2519"/>
                </a:lnTo>
                <a:lnTo>
                  <a:pt x="868" y="2568"/>
                </a:lnTo>
                <a:lnTo>
                  <a:pt x="841" y="2618"/>
                </a:lnTo>
                <a:lnTo>
                  <a:pt x="817" y="2668"/>
                </a:lnTo>
                <a:lnTo>
                  <a:pt x="797" y="2718"/>
                </a:lnTo>
                <a:lnTo>
                  <a:pt x="784" y="2769"/>
                </a:lnTo>
                <a:lnTo>
                  <a:pt x="778" y="2818"/>
                </a:lnTo>
                <a:lnTo>
                  <a:pt x="775" y="2868"/>
                </a:lnTo>
                <a:lnTo>
                  <a:pt x="778" y="2919"/>
                </a:lnTo>
                <a:lnTo>
                  <a:pt x="782" y="2972"/>
                </a:lnTo>
                <a:lnTo>
                  <a:pt x="788" y="3025"/>
                </a:lnTo>
                <a:lnTo>
                  <a:pt x="796" y="3078"/>
                </a:lnTo>
                <a:lnTo>
                  <a:pt x="803" y="3131"/>
                </a:lnTo>
                <a:lnTo>
                  <a:pt x="808" y="3184"/>
                </a:lnTo>
                <a:lnTo>
                  <a:pt x="812" y="3235"/>
                </a:lnTo>
                <a:lnTo>
                  <a:pt x="813" y="3286"/>
                </a:lnTo>
                <a:lnTo>
                  <a:pt x="809" y="3334"/>
                </a:lnTo>
                <a:lnTo>
                  <a:pt x="800" y="3383"/>
                </a:lnTo>
                <a:lnTo>
                  <a:pt x="786" y="3427"/>
                </a:lnTo>
                <a:lnTo>
                  <a:pt x="763" y="3472"/>
                </a:lnTo>
                <a:lnTo>
                  <a:pt x="736" y="3512"/>
                </a:lnTo>
                <a:lnTo>
                  <a:pt x="703" y="3549"/>
                </a:lnTo>
                <a:lnTo>
                  <a:pt x="667" y="3586"/>
                </a:lnTo>
                <a:lnTo>
                  <a:pt x="628" y="3620"/>
                </a:lnTo>
                <a:lnTo>
                  <a:pt x="587" y="3652"/>
                </a:lnTo>
                <a:lnTo>
                  <a:pt x="544" y="3685"/>
                </a:lnTo>
                <a:lnTo>
                  <a:pt x="502" y="3717"/>
                </a:lnTo>
                <a:lnTo>
                  <a:pt x="460" y="3749"/>
                </a:lnTo>
                <a:lnTo>
                  <a:pt x="420" y="3783"/>
                </a:lnTo>
                <a:lnTo>
                  <a:pt x="382" y="3817"/>
                </a:lnTo>
                <a:lnTo>
                  <a:pt x="349" y="3854"/>
                </a:lnTo>
                <a:lnTo>
                  <a:pt x="319" y="3893"/>
                </a:lnTo>
                <a:lnTo>
                  <a:pt x="292" y="3939"/>
                </a:lnTo>
                <a:lnTo>
                  <a:pt x="269" y="3989"/>
                </a:lnTo>
                <a:lnTo>
                  <a:pt x="251" y="4042"/>
                </a:lnTo>
                <a:lnTo>
                  <a:pt x="234" y="4097"/>
                </a:lnTo>
                <a:lnTo>
                  <a:pt x="220" y="4154"/>
                </a:lnTo>
                <a:lnTo>
                  <a:pt x="204" y="4210"/>
                </a:lnTo>
                <a:lnTo>
                  <a:pt x="188" y="4265"/>
                </a:lnTo>
                <a:lnTo>
                  <a:pt x="171" y="4320"/>
                </a:lnTo>
                <a:lnTo>
                  <a:pt x="0" y="4320"/>
                </a:lnTo>
                <a:lnTo>
                  <a:pt x="17" y="4278"/>
                </a:lnTo>
                <a:lnTo>
                  <a:pt x="33" y="4232"/>
                </a:lnTo>
                <a:lnTo>
                  <a:pt x="46" y="4183"/>
                </a:lnTo>
                <a:lnTo>
                  <a:pt x="60" y="4131"/>
                </a:lnTo>
                <a:lnTo>
                  <a:pt x="75" y="4075"/>
                </a:lnTo>
                <a:lnTo>
                  <a:pt x="90" y="4019"/>
                </a:lnTo>
                <a:lnTo>
                  <a:pt x="109" y="3964"/>
                </a:lnTo>
                <a:lnTo>
                  <a:pt x="129" y="3909"/>
                </a:lnTo>
                <a:lnTo>
                  <a:pt x="156" y="3855"/>
                </a:lnTo>
                <a:lnTo>
                  <a:pt x="186" y="3804"/>
                </a:lnTo>
                <a:lnTo>
                  <a:pt x="222" y="3756"/>
                </a:lnTo>
                <a:lnTo>
                  <a:pt x="261" y="3713"/>
                </a:lnTo>
                <a:lnTo>
                  <a:pt x="303" y="3672"/>
                </a:lnTo>
                <a:lnTo>
                  <a:pt x="348" y="3634"/>
                </a:lnTo>
                <a:lnTo>
                  <a:pt x="392" y="3599"/>
                </a:lnTo>
                <a:lnTo>
                  <a:pt x="438" y="3565"/>
                </a:lnTo>
                <a:lnTo>
                  <a:pt x="482" y="3531"/>
                </a:lnTo>
                <a:lnTo>
                  <a:pt x="523" y="3499"/>
                </a:lnTo>
                <a:lnTo>
                  <a:pt x="561" y="3466"/>
                </a:lnTo>
                <a:lnTo>
                  <a:pt x="594" y="3434"/>
                </a:lnTo>
                <a:lnTo>
                  <a:pt x="620" y="3400"/>
                </a:lnTo>
                <a:lnTo>
                  <a:pt x="638" y="3367"/>
                </a:lnTo>
                <a:lnTo>
                  <a:pt x="647" y="3336"/>
                </a:lnTo>
                <a:lnTo>
                  <a:pt x="652" y="3302"/>
                </a:lnTo>
                <a:lnTo>
                  <a:pt x="654" y="3265"/>
                </a:lnTo>
                <a:lnTo>
                  <a:pt x="651" y="3224"/>
                </a:lnTo>
                <a:lnTo>
                  <a:pt x="647" y="3181"/>
                </a:lnTo>
                <a:lnTo>
                  <a:pt x="642" y="3137"/>
                </a:lnTo>
                <a:lnTo>
                  <a:pt x="637" y="3091"/>
                </a:lnTo>
                <a:lnTo>
                  <a:pt x="626" y="3021"/>
                </a:lnTo>
                <a:lnTo>
                  <a:pt x="620" y="2952"/>
                </a:lnTo>
                <a:lnTo>
                  <a:pt x="616" y="2881"/>
                </a:lnTo>
                <a:lnTo>
                  <a:pt x="618" y="2809"/>
                </a:lnTo>
                <a:lnTo>
                  <a:pt x="628" y="2737"/>
                </a:lnTo>
                <a:lnTo>
                  <a:pt x="642" y="2681"/>
                </a:lnTo>
                <a:lnTo>
                  <a:pt x="661" y="2626"/>
                </a:lnTo>
                <a:lnTo>
                  <a:pt x="685" y="2574"/>
                </a:lnTo>
                <a:lnTo>
                  <a:pt x="711" y="2521"/>
                </a:lnTo>
                <a:lnTo>
                  <a:pt x="739" y="2472"/>
                </a:lnTo>
                <a:lnTo>
                  <a:pt x="767" y="2423"/>
                </a:lnTo>
                <a:lnTo>
                  <a:pt x="791" y="2381"/>
                </a:lnTo>
                <a:lnTo>
                  <a:pt x="813" y="2342"/>
                </a:lnTo>
                <a:lnTo>
                  <a:pt x="834" y="2303"/>
                </a:lnTo>
                <a:lnTo>
                  <a:pt x="851" y="2265"/>
                </a:lnTo>
                <a:lnTo>
                  <a:pt x="864" y="2228"/>
                </a:lnTo>
                <a:lnTo>
                  <a:pt x="873" y="2194"/>
                </a:lnTo>
                <a:lnTo>
                  <a:pt x="876" y="2160"/>
                </a:lnTo>
                <a:lnTo>
                  <a:pt x="873" y="2126"/>
                </a:lnTo>
                <a:lnTo>
                  <a:pt x="864" y="2092"/>
                </a:lnTo>
                <a:lnTo>
                  <a:pt x="851" y="2055"/>
                </a:lnTo>
                <a:lnTo>
                  <a:pt x="834" y="2017"/>
                </a:lnTo>
                <a:lnTo>
                  <a:pt x="813" y="1978"/>
                </a:lnTo>
                <a:lnTo>
                  <a:pt x="791" y="1939"/>
                </a:lnTo>
                <a:lnTo>
                  <a:pt x="767" y="1897"/>
                </a:lnTo>
                <a:lnTo>
                  <a:pt x="739" y="1848"/>
                </a:lnTo>
                <a:lnTo>
                  <a:pt x="711" y="1799"/>
                </a:lnTo>
                <a:lnTo>
                  <a:pt x="685" y="1746"/>
                </a:lnTo>
                <a:lnTo>
                  <a:pt x="661" y="1694"/>
                </a:lnTo>
                <a:lnTo>
                  <a:pt x="642" y="1639"/>
                </a:lnTo>
                <a:lnTo>
                  <a:pt x="628" y="1583"/>
                </a:lnTo>
                <a:lnTo>
                  <a:pt x="618" y="1511"/>
                </a:lnTo>
                <a:lnTo>
                  <a:pt x="616" y="1439"/>
                </a:lnTo>
                <a:lnTo>
                  <a:pt x="620" y="1368"/>
                </a:lnTo>
                <a:lnTo>
                  <a:pt x="626" y="1299"/>
                </a:lnTo>
                <a:lnTo>
                  <a:pt x="637" y="1229"/>
                </a:lnTo>
                <a:lnTo>
                  <a:pt x="642" y="1183"/>
                </a:lnTo>
                <a:lnTo>
                  <a:pt x="647" y="1139"/>
                </a:lnTo>
                <a:lnTo>
                  <a:pt x="651" y="1096"/>
                </a:lnTo>
                <a:lnTo>
                  <a:pt x="654" y="1055"/>
                </a:lnTo>
                <a:lnTo>
                  <a:pt x="652" y="1018"/>
                </a:lnTo>
                <a:lnTo>
                  <a:pt x="647" y="984"/>
                </a:lnTo>
                <a:lnTo>
                  <a:pt x="638" y="953"/>
                </a:lnTo>
                <a:lnTo>
                  <a:pt x="620" y="920"/>
                </a:lnTo>
                <a:lnTo>
                  <a:pt x="594" y="886"/>
                </a:lnTo>
                <a:lnTo>
                  <a:pt x="561" y="854"/>
                </a:lnTo>
                <a:lnTo>
                  <a:pt x="523" y="822"/>
                </a:lnTo>
                <a:lnTo>
                  <a:pt x="482" y="789"/>
                </a:lnTo>
                <a:lnTo>
                  <a:pt x="438" y="755"/>
                </a:lnTo>
                <a:lnTo>
                  <a:pt x="392" y="721"/>
                </a:lnTo>
                <a:lnTo>
                  <a:pt x="348" y="686"/>
                </a:lnTo>
                <a:lnTo>
                  <a:pt x="303" y="648"/>
                </a:lnTo>
                <a:lnTo>
                  <a:pt x="261" y="607"/>
                </a:lnTo>
                <a:lnTo>
                  <a:pt x="222" y="564"/>
                </a:lnTo>
                <a:lnTo>
                  <a:pt x="186" y="516"/>
                </a:lnTo>
                <a:lnTo>
                  <a:pt x="156" y="465"/>
                </a:lnTo>
                <a:lnTo>
                  <a:pt x="129" y="411"/>
                </a:lnTo>
                <a:lnTo>
                  <a:pt x="109" y="356"/>
                </a:lnTo>
                <a:lnTo>
                  <a:pt x="90" y="301"/>
                </a:lnTo>
                <a:lnTo>
                  <a:pt x="75" y="245"/>
                </a:lnTo>
                <a:lnTo>
                  <a:pt x="60" y="189"/>
                </a:lnTo>
                <a:lnTo>
                  <a:pt x="46" y="137"/>
                </a:lnTo>
                <a:lnTo>
                  <a:pt x="33" y="88"/>
                </a:lnTo>
                <a:lnTo>
                  <a:pt x="17" y="4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110979" cy="6858000"/>
            <a:chOff x="0" y="0"/>
            <a:chExt cx="2110979" cy="6858000"/>
          </a:xfrm>
        </p:grpSpPr>
        <p:sp>
          <p:nvSpPr>
            <p:cNvPr id="9" name="Freeform 8" title="left scallop shape"/>
            <p:cNvSpPr/>
            <p:nvPr/>
          </p:nvSpPr>
          <p:spPr bwMode="auto">
            <a:xfrm>
              <a:off x="0" y="0"/>
              <a:ext cx="2110979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0" name="Freeform 11" title="left scallop inline"/>
            <p:cNvSpPr/>
            <p:nvPr/>
          </p:nvSpPr>
          <p:spPr bwMode="auto">
            <a:xfrm>
              <a:off x="655786" y="0"/>
              <a:ext cx="1234679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41714132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4694" y="624110"/>
            <a:ext cx="6683765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2133600"/>
            <a:ext cx="6686550" cy="377762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290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286000"/>
            <a:ext cx="3593592" cy="36195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5846" y="2286000"/>
            <a:ext cx="3593592" cy="36195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BAEE4-576E-4911-9769-C6BF39B6E0BC}" type="datetimeFigureOut">
              <a:rPr lang="cs-CZ" smtClean="0"/>
              <a:t>29.06.2026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0C67D-C9CE-4A0F-9995-10B93A8811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7999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1001"/>
            <a:ext cx="7629525" cy="149351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1832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1832" y="2909102"/>
            <a:ext cx="3611880" cy="299639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75398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75398" y="2909102"/>
            <a:ext cx="3611880" cy="299639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BAEE4-576E-4911-9769-C6BF39B6E0BC}" type="datetimeFigureOut">
              <a:rPr lang="cs-CZ" smtClean="0"/>
              <a:t>29.06.2026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0C67D-C9CE-4A0F-9995-10B93A8811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61246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BAEE4-576E-4911-9769-C6BF39B6E0BC}" type="datetimeFigureOut">
              <a:rPr lang="cs-CZ" smtClean="0"/>
              <a:t>29.06.2026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0C67D-C9CE-4A0F-9995-10B93A8811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3175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BAEE4-576E-4911-9769-C6BF39B6E0BC}" type="datetimeFigureOut">
              <a:rPr lang="cs-CZ" smtClean="0"/>
              <a:t>29.06.2026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0C67D-C9CE-4A0F-9995-10B93A8811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84831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4" y="457200"/>
            <a:ext cx="2319086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cap="all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788" y="920377"/>
            <a:ext cx="4618814" cy="498512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4" y="1741336"/>
            <a:ext cx="2319086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3789" y="6375679"/>
            <a:ext cx="925016" cy="348462"/>
          </a:xfrm>
        </p:spPr>
        <p:txBody>
          <a:bodyPr/>
          <a:lstStyle/>
          <a:p>
            <a:fld id="{299BAEE4-576E-4911-9769-C6BF39B6E0BC}" type="datetimeFigureOut">
              <a:rPr lang="cs-CZ" smtClean="0"/>
              <a:t>29.06.2026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8261" y="6375679"/>
            <a:ext cx="924342" cy="345796"/>
          </a:xfrm>
        </p:spPr>
        <p:txBody>
          <a:bodyPr/>
          <a:lstStyle/>
          <a:p>
            <a:fld id="{4370C67D-C9CE-4A0F-9995-10B93A88119B}" type="slidenum">
              <a:rPr lang="cs-CZ" smtClean="0"/>
              <a:t>‹#›</a:t>
            </a:fld>
            <a:endParaRPr lang="cs-CZ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226850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2598" y="1"/>
            <a:ext cx="5516689" cy="685799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3" y="457200"/>
            <a:ext cx="2319088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3" y="1741336"/>
            <a:ext cx="2319088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4463" y="6375679"/>
            <a:ext cx="924342" cy="348462"/>
          </a:xfrm>
        </p:spPr>
        <p:txBody>
          <a:bodyPr/>
          <a:lstStyle/>
          <a:p>
            <a:fld id="{299BAEE4-576E-4911-9769-C6BF39B6E0BC}" type="datetimeFigureOut">
              <a:rPr lang="cs-CZ" smtClean="0"/>
              <a:t>29.06.2026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56153" y="6375679"/>
            <a:ext cx="947460" cy="345796"/>
          </a:xfrm>
        </p:spPr>
        <p:txBody>
          <a:bodyPr/>
          <a:lstStyle/>
          <a:p>
            <a:fld id="{4370C67D-C9CE-4A0F-9995-10B93A88119B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16983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BAEE4-576E-4911-9769-C6BF39B6E0BC}" type="datetimeFigureOut">
              <a:rPr lang="cs-CZ" smtClean="0"/>
              <a:t>29.06.2026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0C67D-C9CE-4A0F-9995-10B93A8811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51865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911" y="382386"/>
            <a:ext cx="1771930" cy="560040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4" y="382386"/>
            <a:ext cx="5809517" cy="560040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BAEE4-576E-4911-9769-C6BF39B6E0BC}" type="datetimeFigureOut">
              <a:rPr lang="cs-CZ" smtClean="0"/>
              <a:t>29.06.2026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0C67D-C9CE-4A0F-9995-10B93A8811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7531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2058750"/>
            <a:ext cx="6686549" cy="1468800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0" y="3530129"/>
            <a:ext cx="6686549" cy="8604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3244140"/>
            <a:ext cx="584825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1909" y="2133600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3060" y="2126222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787783"/>
            <a:ext cx="584825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018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4530" y="1972703"/>
            <a:ext cx="2994549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1909" y="2548966"/>
            <a:ext cx="3257170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29972" y="1969475"/>
            <a:ext cx="2999251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5218" y="2545738"/>
            <a:ext cx="3254006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787783"/>
            <a:ext cx="584825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144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926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54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46088"/>
            <a:ext cx="2628899" cy="976312"/>
          </a:xfrm>
        </p:spPr>
        <p:txBody>
          <a:bodyPr anchor="b"/>
          <a:lstStyle>
            <a:lvl1pPr algn="l">
              <a:defRPr sz="1500" b="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259" y="446089"/>
            <a:ext cx="38862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1598613"/>
            <a:ext cx="2628899" cy="4262436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92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800600"/>
            <a:ext cx="6686550" cy="566738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1909" y="634965"/>
            <a:ext cx="668655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367338"/>
            <a:ext cx="6686550" cy="493712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2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4983088"/>
            <a:ext cx="584825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815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138637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0416" y="-786"/>
            <a:ext cx="1767506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4694" y="624110"/>
            <a:ext cx="6683765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09" y="2133600"/>
            <a:ext cx="668655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1210" y="6130437"/>
            <a:ext cx="859712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1910" y="6135809"/>
            <a:ext cx="571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398860" y="787783"/>
            <a:ext cx="584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A9E36B9-368F-E53E-C667-FC106036F9EF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7252855" y="6212783"/>
            <a:ext cx="1891145" cy="562584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6B9BE971-1C40-1531-3B6D-FE15C19337B7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6594462" y="6225809"/>
            <a:ext cx="414103" cy="550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042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8758" y="2286002"/>
            <a:ext cx="763374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8758" y="6375679"/>
            <a:ext cx="174729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75679"/>
            <a:ext cx="30861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75679"/>
            <a:ext cx="211454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0" name="Rectangle 9" title="right edge border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4" name="Freeform 5"/>
          <p:cNvSpPr/>
          <p:nvPr/>
        </p:nvSpPr>
        <p:spPr bwMode="auto">
          <a:xfrm>
            <a:off x="1" y="0"/>
            <a:ext cx="679090" cy="6858000"/>
          </a:xfrm>
          <a:custGeom>
            <a:avLst/>
            <a:gdLst/>
            <a:ahLst/>
            <a:cxnLst/>
            <a:rect l="0" t="0" r="r" b="b"/>
            <a:pathLst>
              <a:path w="211" h="2160">
                <a:moveTo>
                  <a:pt x="155" y="1728"/>
                </a:moveTo>
                <a:cubicBezTo>
                  <a:pt x="155" y="1620"/>
                  <a:pt x="211" y="1620"/>
                  <a:pt x="211" y="1512"/>
                </a:cubicBezTo>
                <a:cubicBezTo>
                  <a:pt x="211" y="1404"/>
                  <a:pt x="155" y="1404"/>
                  <a:pt x="155" y="1296"/>
                </a:cubicBezTo>
                <a:cubicBezTo>
                  <a:pt x="155" y="1188"/>
                  <a:pt x="211" y="1188"/>
                  <a:pt x="211" y="1080"/>
                </a:cubicBezTo>
                <a:cubicBezTo>
                  <a:pt x="211" y="972"/>
                  <a:pt x="155" y="972"/>
                  <a:pt x="155" y="864"/>
                </a:cubicBezTo>
                <a:cubicBezTo>
                  <a:pt x="155" y="756"/>
                  <a:pt x="211" y="756"/>
                  <a:pt x="211" y="648"/>
                </a:cubicBezTo>
                <a:cubicBezTo>
                  <a:pt x="211" y="540"/>
                  <a:pt x="155" y="540"/>
                  <a:pt x="155" y="432"/>
                </a:cubicBezTo>
                <a:cubicBezTo>
                  <a:pt x="155" y="324"/>
                  <a:pt x="211" y="324"/>
                  <a:pt x="211" y="216"/>
                </a:cubicBezTo>
                <a:cubicBezTo>
                  <a:pt x="211" y="108"/>
                  <a:pt x="155" y="108"/>
                  <a:pt x="15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60"/>
                  <a:pt x="0" y="2160"/>
                  <a:pt x="0" y="2160"/>
                </a:cubicBezTo>
                <a:cubicBezTo>
                  <a:pt x="155" y="2160"/>
                  <a:pt x="155" y="2160"/>
                  <a:pt x="155" y="2160"/>
                </a:cubicBezTo>
                <a:cubicBezTo>
                  <a:pt x="155" y="2052"/>
                  <a:pt x="211" y="2052"/>
                  <a:pt x="211" y="1944"/>
                </a:cubicBezTo>
                <a:cubicBezTo>
                  <a:pt x="211" y="1836"/>
                  <a:pt x="155" y="1836"/>
                  <a:pt x="155" y="17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1466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5100" kern="1200" cap="all" spc="15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594">
          <p15:clr>
            <a:srgbClr val="F26B43"/>
          </p15:clr>
        </p15:guide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pos="5400">
          <p15:clr>
            <a:srgbClr val="F26B43"/>
          </p15:clr>
        </p15:guide>
        <p15:guide id="4" orient="horz" pos="4008">
          <p15:clr>
            <a:srgbClr val="F26B43"/>
          </p15:clr>
        </p15:guide>
        <p15:guide id="5" orient="horz" pos="1440">
          <p15:clr>
            <a:srgbClr val="F26B43"/>
          </p15:clr>
        </p15:guide>
        <p15:guide id="6" orient="horz" pos="3720">
          <p15:clr>
            <a:srgbClr val="F26B43"/>
          </p15:clr>
        </p15:guide>
        <p15:guide id="7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28785" y="887985"/>
            <a:ext cx="7308143" cy="3190069"/>
          </a:xfrm>
        </p:spPr>
        <p:txBody>
          <a:bodyPr/>
          <a:lstStyle/>
          <a:p>
            <a:r>
              <a:rPr lang="cs-CZ" sz="4000" dirty="0" err="1"/>
              <a:t>ALTERNATIVní</a:t>
            </a:r>
            <a:r>
              <a:rPr lang="cs-CZ" sz="4000" dirty="0"/>
              <a:t> zdroje </a:t>
            </a:r>
            <a:r>
              <a:rPr lang="cs-CZ" sz="4000" dirty="0" err="1"/>
              <a:t>ENERGie</a:t>
            </a:r>
            <a:r>
              <a:rPr lang="cs-CZ" sz="4000" dirty="0"/>
              <a:t>:</a:t>
            </a:r>
            <a:br>
              <a:rPr lang="cs-CZ" sz="4000" dirty="0"/>
            </a:br>
            <a:r>
              <a:rPr lang="cs-CZ" sz="4000" dirty="0">
                <a:ea typeface="+mj-lt"/>
                <a:cs typeface="+mj-lt"/>
              </a:rPr>
              <a:t>Studie proveditelnosti</a:t>
            </a:r>
            <a:endParaRPr lang="cs-CZ" sz="40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765843" y="3555629"/>
            <a:ext cx="6034030" cy="742279"/>
          </a:xfrm>
        </p:spPr>
        <p:txBody>
          <a:bodyPr/>
          <a:lstStyle/>
          <a:p>
            <a:r>
              <a:rPr lang="cs-CZ" sz="1600" dirty="0"/>
              <a:t>Projekt </a:t>
            </a:r>
            <a:r>
              <a:rPr lang="fr-FR" sz="1600" dirty="0"/>
              <a:t>ERASMUS+ KA210 -VET-000243610 </a:t>
            </a:r>
          </a:p>
          <a:p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01C6B8F9-7DA3-BE8E-721C-EA1922EAA7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9873" y="242865"/>
            <a:ext cx="943896" cy="940327"/>
          </a:xfrm>
          <a:prstGeom prst="rect">
            <a:avLst/>
          </a:prstGeom>
        </p:spPr>
      </p:pic>
      <p:pic>
        <p:nvPicPr>
          <p:cNvPr id="1026" name="Picture 2" descr="logo Sosik">
            <a:extLst>
              <a:ext uri="{FF2B5EF4-FFF2-40B4-BE49-F238E27FC236}">
                <a16:creationId xmlns:a16="http://schemas.microsoft.com/office/drawing/2014/main" id="{6D444F36-1946-E3F1-23A0-9E58203B79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10" y="193951"/>
            <a:ext cx="2115176" cy="620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7694FF65-1D06-5DDA-4868-470C78EA499F}"/>
              </a:ext>
            </a:extLst>
          </p:cNvPr>
          <p:cNvSpPr txBox="1"/>
          <p:nvPr/>
        </p:nvSpPr>
        <p:spPr>
          <a:xfrm>
            <a:off x="1209368" y="5804160"/>
            <a:ext cx="7534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„Financováno Evropskou unií. Vyjádřené názory a stanoviska představují názory a stanoviska autorů a nemusí nutně odrážet názory a stanoviska Evropské unie nebo Domu zahraniční spolupráce. Evropská unie ani poskytovatel grantu za ně nenesou odpovědnost.“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07A1DCC-77AA-5621-665C-A2BE31CD60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201" y="4283590"/>
            <a:ext cx="3658064" cy="767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0688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4400" y="1048268"/>
            <a:ext cx="8229600" cy="478112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cs-CZ" sz="2400" b="1" dirty="0"/>
              <a:t>Provozní</a:t>
            </a:r>
            <a:r>
              <a:rPr lang="en-GB" sz="2400" b="1" dirty="0"/>
              <a:t> model </a:t>
            </a:r>
            <a:r>
              <a:rPr lang="cs-CZ" sz="2400" b="1" dirty="0"/>
              <a:t>využití FVE</a:t>
            </a:r>
          </a:p>
          <a:p>
            <a:pPr marL="0" indent="0">
              <a:buNone/>
            </a:pPr>
            <a:endParaRPr lang="cs-CZ" sz="2400" b="1" dirty="0">
              <a:ea typeface="Cambria"/>
            </a:endParaRPr>
          </a:p>
          <a:p>
            <a:pPr marL="0" indent="0">
              <a:buNone/>
            </a:pPr>
            <a:r>
              <a:rPr lang="cs-CZ" sz="2400" dirty="0"/>
              <a:t>Profil roční spotřeby elektrické energie </a:t>
            </a:r>
          </a:p>
          <a:p>
            <a:r>
              <a:rPr lang="cs-CZ" sz="2400" dirty="0"/>
              <a:t>Standardní provozní období: září–červen </a:t>
            </a:r>
          </a:p>
          <a:p>
            <a:r>
              <a:rPr lang="cs-CZ" sz="2400" dirty="0"/>
              <a:t>Hlavní provozní doba školy: pondělí–pátek 8:00–17:00 </a:t>
            </a:r>
          </a:p>
          <a:p>
            <a:r>
              <a:rPr lang="cs-CZ" sz="2400" dirty="0"/>
              <a:t>Hlavní provozní doba domova mládeže: pondělí–pátek 6:00–23:00 </a:t>
            </a:r>
          </a:p>
          <a:p>
            <a:r>
              <a:rPr lang="cs-CZ" sz="2400" dirty="0"/>
              <a:t>Spotřeba elektrické energie mimo tuto dobu je zanedbatelná</a:t>
            </a:r>
            <a:endParaRPr lang="cs-CZ" sz="2400" dirty="0">
              <a:ea typeface="Cambria"/>
            </a:endParaRPr>
          </a:p>
          <a:p>
            <a:pPr marL="914400" lvl="2" indent="0">
              <a:buNone/>
            </a:pP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36209354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F6B02B-A11E-5AA5-C4D2-6F536AD04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AAB9E9E-4634-3ABF-39A9-1229EA822E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048268"/>
            <a:ext cx="7658100" cy="478112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cs-CZ" sz="2400" b="1" dirty="0"/>
              <a:t>Provozní model využití FVE</a:t>
            </a:r>
          </a:p>
          <a:p>
            <a:pPr marL="0" indent="0">
              <a:buNone/>
            </a:pPr>
            <a:endParaRPr lang="cs-CZ" sz="2400" b="1" dirty="0">
              <a:ea typeface="Cambria"/>
            </a:endParaRPr>
          </a:p>
          <a:p>
            <a:pPr marL="0" indent="0">
              <a:buNone/>
            </a:pPr>
            <a:r>
              <a:rPr lang="cs-CZ" dirty="0"/>
              <a:t>Navrhovaný způsob provozu:</a:t>
            </a:r>
          </a:p>
          <a:p>
            <a:r>
              <a:rPr lang="cs-CZ" dirty="0"/>
              <a:t>Vyrobená elektrická energie bude přednostně využívána pro provoz budov. </a:t>
            </a:r>
          </a:p>
          <a:p>
            <a:r>
              <a:rPr lang="cs-CZ" dirty="0"/>
              <a:t>Bateriové úložiště o celkové kapacitě 72 kWh bude: </a:t>
            </a:r>
          </a:p>
          <a:p>
            <a:pPr lvl="1"/>
            <a:r>
              <a:rPr lang="cs-CZ" dirty="0"/>
              <a:t>vyrovnávat výkyvy mezi výrobou a spotřebou, </a:t>
            </a:r>
          </a:p>
          <a:p>
            <a:pPr lvl="1"/>
            <a:r>
              <a:rPr lang="cs-CZ" dirty="0"/>
              <a:t>dodávat energii během večerního provozu domova mládeže. </a:t>
            </a:r>
          </a:p>
          <a:p>
            <a:r>
              <a:rPr lang="cs-CZ" dirty="0"/>
              <a:t>Přebytečná energie bude ukládána do virtuální baterie nebo prodávána do distribuční sítě. </a:t>
            </a:r>
          </a:p>
          <a:p>
            <a:pPr marL="0" indent="0">
              <a:buNone/>
            </a:pPr>
            <a:endParaRPr lang="cs-CZ" sz="2400" b="1" dirty="0">
              <a:ea typeface="Cambria"/>
            </a:endParaRPr>
          </a:p>
          <a:p>
            <a:pPr lvl="2"/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1434979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42975" y="1055493"/>
            <a:ext cx="5153025" cy="536145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cs-CZ" sz="2400" b="1" dirty="0"/>
              <a:t>Technický popis řešení FVE</a:t>
            </a:r>
          </a:p>
          <a:p>
            <a:pPr marL="0" indent="0">
              <a:buNone/>
            </a:pPr>
            <a:endParaRPr lang="cs-CZ" sz="2400" b="1" dirty="0"/>
          </a:p>
          <a:p>
            <a:r>
              <a:rPr lang="cs-CZ" dirty="0"/>
              <a:t>Instalace fotovoltaických panelů AIKO 625 druhé generace </a:t>
            </a:r>
          </a:p>
          <a:p>
            <a:pPr lvl="1"/>
            <a:r>
              <a:rPr lang="cs-CZ" dirty="0"/>
              <a:t>monokrystalické články, </a:t>
            </a:r>
          </a:p>
          <a:p>
            <a:pPr lvl="1"/>
            <a:r>
              <a:rPr lang="cs-CZ" dirty="0"/>
              <a:t>účinnost 23,5 %, </a:t>
            </a:r>
          </a:p>
          <a:p>
            <a:pPr lvl="1"/>
            <a:r>
              <a:rPr lang="cs-CZ" dirty="0"/>
              <a:t>rozměry 2,3 × 1,1 m </a:t>
            </a:r>
          </a:p>
          <a:p>
            <a:r>
              <a:rPr lang="cs-CZ" dirty="0"/>
              <a:t>Počet panelů: </a:t>
            </a:r>
          </a:p>
          <a:p>
            <a:pPr lvl="1"/>
            <a:r>
              <a:rPr lang="cs-CZ" dirty="0"/>
              <a:t>škola: 108 ks </a:t>
            </a:r>
          </a:p>
          <a:p>
            <a:pPr lvl="1"/>
            <a:r>
              <a:rPr lang="cs-CZ" dirty="0"/>
              <a:t>domov mládeže: 172 ks </a:t>
            </a:r>
          </a:p>
          <a:p>
            <a:pPr marL="0" indent="0">
              <a:buNone/>
            </a:pPr>
            <a:endParaRPr lang="en-GB" dirty="0"/>
          </a:p>
          <a:p>
            <a:pPr lvl="2"/>
            <a:endParaRPr lang="cs-CZ" sz="1700" dirty="0">
              <a:ea typeface="Cambria"/>
            </a:endParaRPr>
          </a:p>
        </p:txBody>
      </p:sp>
      <p:pic>
        <p:nvPicPr>
          <p:cNvPr id="4" name="Picture 3" descr="Aiko Comet 2N AIKO-A620-MAH72Mw, kabel 1,4 m | 11430">
            <a:extLst>
              <a:ext uri="{FF2B5EF4-FFF2-40B4-BE49-F238E27FC236}">
                <a16:creationId xmlns:a16="http://schemas.microsoft.com/office/drawing/2014/main" id="{C043EA08-876E-09BB-F980-1B0CDE68FE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5343" y="2035277"/>
            <a:ext cx="7833902" cy="438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9235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6AD4A-310F-F42C-B7B7-872189B6E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553D97F-9135-7393-64AB-63D8FCFB1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2975" y="1001241"/>
            <a:ext cx="7986839" cy="536145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cs-CZ" sz="2400" b="1" dirty="0"/>
              <a:t>Technický popis řešení FVE</a:t>
            </a:r>
          </a:p>
          <a:p>
            <a:pPr marL="0" indent="0">
              <a:buNone/>
            </a:pPr>
            <a:endParaRPr lang="cs-CZ" sz="2400" b="1" dirty="0"/>
          </a:p>
          <a:p>
            <a:r>
              <a:rPr lang="cs-CZ" sz="2400" dirty="0"/>
              <a:t>Instalovaný výkon: škola: 71 </a:t>
            </a:r>
            <a:r>
              <a:rPr lang="cs-CZ" sz="2400" dirty="0" err="1"/>
              <a:t>kWp</a:t>
            </a:r>
            <a:r>
              <a:rPr lang="cs-CZ" sz="2400" dirty="0"/>
              <a:t> </a:t>
            </a:r>
          </a:p>
          <a:p>
            <a:r>
              <a:rPr lang="cs-CZ" sz="2400" dirty="0"/>
              <a:t>domov mládeže: 104 </a:t>
            </a:r>
            <a:r>
              <a:rPr lang="cs-CZ" sz="2400" dirty="0" err="1"/>
              <a:t>kWp</a:t>
            </a:r>
            <a:r>
              <a:rPr lang="cs-CZ" sz="2400" dirty="0"/>
              <a:t> 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dirty="0"/>
              <a:t>Celkový počet střídačů: 26 ks </a:t>
            </a:r>
          </a:p>
          <a:p>
            <a:r>
              <a:rPr lang="cs-CZ" sz="2400" dirty="0"/>
              <a:t>Hybridní řešení – viz provozní model </a:t>
            </a:r>
          </a:p>
          <a:p>
            <a:r>
              <a:rPr lang="cs-CZ" sz="2400" dirty="0"/>
              <a:t>Řídicí systém podle požadavků distributora elektrické energie </a:t>
            </a:r>
          </a:p>
          <a:p>
            <a:r>
              <a:rPr lang="cs-CZ" sz="2400" dirty="0"/>
              <a:t>AGM bateriové úložiště o kapacitě 72 kWh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0252936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42975" y="1053023"/>
            <a:ext cx="8229600" cy="7247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cs-CZ" sz="1800" b="1" dirty="0"/>
              <a:t>Odhadovaná produkce elektrické energie z FVE</a:t>
            </a:r>
            <a:endParaRPr lang="cs-CZ" b="1" dirty="0"/>
          </a:p>
        </p:txBody>
      </p:sp>
      <p:graphicFrame>
        <p:nvGraphicFramePr>
          <p:cNvPr id="2" name="Graf 1">
            <a:extLst>
              <a:ext uri="{FF2B5EF4-FFF2-40B4-BE49-F238E27FC236}">
                <a16:creationId xmlns:a16="http://schemas.microsoft.com/office/drawing/2014/main" id="{81DBF461-C89F-9259-78D4-24170FA810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4090492"/>
              </p:ext>
            </p:extLst>
          </p:nvPr>
        </p:nvGraphicFramePr>
        <p:xfrm>
          <a:off x="827584" y="1789170"/>
          <a:ext cx="8013879" cy="36534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815263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DD7EA1-5ADB-293A-F515-E0274DA0F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7744" y="747083"/>
            <a:ext cx="7036347" cy="4064627"/>
          </a:xfrm>
        </p:spPr>
        <p:txBody>
          <a:bodyPr/>
          <a:lstStyle/>
          <a:p>
            <a:r>
              <a:rPr lang="en-GB" dirty="0"/>
              <a:t>E</a:t>
            </a:r>
            <a:r>
              <a:rPr lang="cs-CZ" dirty="0"/>
              <a:t>k</a:t>
            </a:r>
            <a:r>
              <a:rPr lang="en-GB" dirty="0" err="1"/>
              <a:t>onomic</a:t>
            </a:r>
            <a:r>
              <a:rPr lang="cs-CZ" dirty="0" err="1"/>
              <a:t>ké</a:t>
            </a:r>
            <a:r>
              <a:rPr lang="en-GB" dirty="0"/>
              <a:t> </a:t>
            </a:r>
            <a:r>
              <a:rPr lang="en-GB" dirty="0" err="1"/>
              <a:t>paramet</a:t>
            </a:r>
            <a:r>
              <a:rPr lang="cs-CZ" dirty="0" err="1"/>
              <a:t>ry</a:t>
            </a:r>
            <a:r>
              <a:rPr lang="cs-CZ" dirty="0"/>
              <a:t> řešení</a:t>
            </a:r>
          </a:p>
        </p:txBody>
      </p:sp>
    </p:spTree>
    <p:extLst>
      <p:ext uri="{BB962C8B-B14F-4D97-AF65-F5344CB8AC3E}">
        <p14:creationId xmlns:p14="http://schemas.microsoft.com/office/powerpoint/2010/main" val="27145227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5742" y="1033673"/>
            <a:ext cx="8229600" cy="478112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cs-CZ" sz="2400" b="1" dirty="0"/>
              <a:t>Průměrné náklady na elektrickou energii v období </a:t>
            </a:r>
          </a:p>
          <a:p>
            <a:pPr marL="0" indent="0">
              <a:buNone/>
            </a:pPr>
            <a:r>
              <a:rPr lang="cs-CZ" sz="2400" b="1" dirty="0"/>
              <a:t> </a:t>
            </a:r>
            <a:r>
              <a:rPr lang="en-GB" sz="2400" b="1" dirty="0"/>
              <a:t>2023–2024</a:t>
            </a:r>
            <a:br>
              <a:rPr lang="en-GB" sz="1800" dirty="0"/>
            </a:br>
            <a:endParaRPr lang="cs-CZ" sz="1800" dirty="0"/>
          </a:p>
          <a:p>
            <a:pPr marL="0" indent="0">
              <a:buNone/>
            </a:pPr>
            <a:endParaRPr lang="cs-CZ" sz="1800" dirty="0">
              <a:ea typeface="Cambria" panose="02040503050406030204"/>
            </a:endParaRPr>
          </a:p>
          <a:p>
            <a:r>
              <a:rPr lang="cs-CZ" sz="1800" dirty="0"/>
              <a:t>Celková roční spotřeba činí </a:t>
            </a:r>
            <a:r>
              <a:rPr lang="cs-CZ" sz="1800" b="1" dirty="0"/>
              <a:t>188,5 </a:t>
            </a:r>
            <a:r>
              <a:rPr lang="cs-CZ" sz="1800" b="1" dirty="0" err="1"/>
              <a:t>MWh</a:t>
            </a:r>
            <a:r>
              <a:rPr lang="cs-CZ" sz="1800" b="1" dirty="0"/>
              <a:t>/rok</a:t>
            </a:r>
            <a:r>
              <a:rPr lang="cs-CZ" sz="1800" dirty="0"/>
              <a:t>. </a:t>
            </a:r>
          </a:p>
          <a:p>
            <a:endParaRPr lang="cs-CZ" sz="1800" dirty="0"/>
          </a:p>
          <a:p>
            <a:r>
              <a:rPr lang="cs-CZ" sz="1800" dirty="0"/>
              <a:t>Celkové roční náklady činí </a:t>
            </a:r>
            <a:r>
              <a:rPr lang="cs-CZ" sz="1800" b="1" dirty="0"/>
              <a:t>1 024 530 Kč/rok</a:t>
            </a:r>
            <a:r>
              <a:rPr lang="cs-CZ" sz="1800" dirty="0"/>
              <a:t>, tj. přibližně </a:t>
            </a:r>
            <a:r>
              <a:rPr lang="cs-CZ" sz="1800" b="1" dirty="0"/>
              <a:t>48 380 EUR/rok</a:t>
            </a:r>
            <a:r>
              <a:rPr lang="cs-CZ" sz="1800" dirty="0"/>
              <a:t>. </a:t>
            </a:r>
          </a:p>
          <a:p>
            <a:pPr marL="0" indent="0">
              <a:buNone/>
            </a:pPr>
            <a:endParaRPr lang="cs-CZ" sz="1800" dirty="0">
              <a:ea typeface="Cambria" panose="02040503050406030204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A50E8A9-49A8-697E-54F2-343DD2FA6D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7238" y="3424237"/>
            <a:ext cx="9525" cy="952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3A01FD21-72E7-400E-3907-6AACAD2D43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7238" y="3424238"/>
            <a:ext cx="9525" cy="9525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BC887ED-22AC-B793-A28F-D0A69DE2F6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7238" y="3424238"/>
            <a:ext cx="9525" cy="9525"/>
          </a:xfrm>
          <a:prstGeom prst="rect">
            <a:avLst/>
          </a:prstGeom>
        </p:spPr>
      </p:pic>
      <p:pic>
        <p:nvPicPr>
          <p:cNvPr id="7" name="Grafický objekt 6" descr="Peníze obrys">
            <a:extLst>
              <a:ext uri="{FF2B5EF4-FFF2-40B4-BE49-F238E27FC236}">
                <a16:creationId xmlns:a16="http://schemas.microsoft.com/office/drawing/2014/main" id="{D3F61CFE-3803-8300-81B7-897356FCB59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31065" y="3807977"/>
            <a:ext cx="2087745" cy="208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2725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7AE62F-CF14-9A2C-FB52-E0D4D14EF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1B3B94E-7F36-8C05-DF9D-DBE9A118B2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2975" y="1038435"/>
            <a:ext cx="7457862" cy="54705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cs-CZ" sz="2400" b="1" dirty="0"/>
              <a:t>Průměrné náklady na elektrickou energii v období  </a:t>
            </a:r>
            <a:r>
              <a:rPr lang="en-GB" sz="2400" b="1" dirty="0"/>
              <a:t>2023–2024</a:t>
            </a:r>
            <a:endParaRPr lang="cs-CZ" sz="2400" b="1" dirty="0"/>
          </a:p>
          <a:p>
            <a:pPr marL="0" indent="0">
              <a:buNone/>
            </a:pPr>
            <a:endParaRPr lang="cs-CZ" sz="2400" b="1" dirty="0"/>
          </a:p>
          <a:p>
            <a:pPr marL="0" indent="0">
              <a:buNone/>
            </a:pPr>
            <a:r>
              <a:rPr lang="cs-CZ" sz="1800" dirty="0"/>
              <a:t>Předpokládaná jednotková cena elektrické energie v roce 0 projektu (2027) bude </a:t>
            </a:r>
            <a:r>
              <a:rPr lang="cs-CZ" sz="1800" b="1" dirty="0"/>
              <a:t>5 242 Kč/</a:t>
            </a:r>
            <a:r>
              <a:rPr lang="cs-CZ" sz="1800" b="1" dirty="0" err="1"/>
              <a:t>MWh</a:t>
            </a:r>
            <a:r>
              <a:rPr lang="cs-CZ" sz="1800" dirty="0"/>
              <a:t>, tj. přibližně </a:t>
            </a:r>
            <a:r>
              <a:rPr lang="cs-CZ" sz="1800" b="1" dirty="0"/>
              <a:t>216 EUR/</a:t>
            </a:r>
            <a:r>
              <a:rPr lang="cs-CZ" sz="1800" b="1" dirty="0" err="1"/>
              <a:t>MWh</a:t>
            </a:r>
            <a:r>
              <a:rPr lang="cs-CZ" sz="1800" dirty="0"/>
              <a:t>. </a:t>
            </a:r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r>
              <a:rPr lang="cs-CZ" sz="1800" dirty="0"/>
              <a:t>Předpokládaná jednotková cena elektrické energie v roce 10 projektu (2037) bude </a:t>
            </a:r>
            <a:r>
              <a:rPr lang="cs-CZ" sz="1800" b="1" dirty="0"/>
              <a:t>6 260 Kč/</a:t>
            </a:r>
            <a:r>
              <a:rPr lang="cs-CZ" sz="1800" b="1" dirty="0" err="1"/>
              <a:t>MWh</a:t>
            </a:r>
            <a:r>
              <a:rPr lang="cs-CZ" sz="1800" dirty="0"/>
              <a:t>, tj. přibližně </a:t>
            </a:r>
            <a:r>
              <a:rPr lang="cs-CZ" sz="1800" b="1" dirty="0"/>
              <a:t>257 EUR/</a:t>
            </a:r>
            <a:r>
              <a:rPr lang="cs-CZ" sz="1800" b="1" dirty="0" err="1"/>
              <a:t>MWh</a:t>
            </a:r>
            <a:r>
              <a:rPr lang="cs-CZ" sz="1800" dirty="0"/>
              <a:t>. Studie předpokládá průměrný meziroční růst ceny elektrické energie o </a:t>
            </a:r>
            <a:r>
              <a:rPr lang="cs-CZ" sz="1800" b="1" dirty="0"/>
              <a:t>2 %</a:t>
            </a:r>
            <a:r>
              <a:rPr lang="cs-CZ" sz="1800" dirty="0"/>
              <a:t>.</a:t>
            </a:r>
            <a:r>
              <a:rPr lang="en-GB" sz="1800" b="1" dirty="0"/>
              <a:t> </a:t>
            </a:r>
            <a:endParaRPr lang="cs-CZ" sz="1800" b="1" dirty="0"/>
          </a:p>
        </p:txBody>
      </p:sp>
      <p:pic>
        <p:nvPicPr>
          <p:cNvPr id="2" name="Grafický objekt 1" descr="Pruhový graf se vzestupným trendem obrys">
            <a:extLst>
              <a:ext uri="{FF2B5EF4-FFF2-40B4-BE49-F238E27FC236}">
                <a16:creationId xmlns:a16="http://schemas.microsoft.com/office/drawing/2014/main" id="{7F48820B-C904-4581-A387-28076E7AD7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309929" y="4486872"/>
            <a:ext cx="2090908" cy="2090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8861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42975" y="1001241"/>
            <a:ext cx="8229600" cy="536145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cs-CZ" sz="2400" b="1" dirty="0"/>
              <a:t>Produkce vs. spotřeba</a:t>
            </a:r>
          </a:p>
          <a:p>
            <a:pPr marL="0" indent="0">
              <a:buNone/>
            </a:pPr>
            <a:endParaRPr lang="cs-CZ" sz="2400" b="1" dirty="0"/>
          </a:p>
          <a:p>
            <a:r>
              <a:rPr lang="cs-CZ" dirty="0"/>
              <a:t>Výroba elektrické energie neodpovídá spotřebě během celého roku.</a:t>
            </a:r>
          </a:p>
          <a:p>
            <a:r>
              <a:rPr lang="cs-CZ" dirty="0"/>
              <a:t>Spotřeba během školního roku: </a:t>
            </a:r>
            <a:r>
              <a:rPr lang="cs-CZ" b="1" dirty="0"/>
              <a:t>15–20 </a:t>
            </a:r>
            <a:r>
              <a:rPr lang="cs-CZ" b="1" dirty="0" err="1"/>
              <a:t>MWh</a:t>
            </a:r>
            <a:r>
              <a:rPr lang="cs-CZ" b="1" dirty="0"/>
              <a:t>/měsíc</a:t>
            </a:r>
            <a:r>
              <a:rPr lang="cs-CZ" dirty="0"/>
              <a:t> </a:t>
            </a:r>
          </a:p>
          <a:p>
            <a:r>
              <a:rPr lang="cs-CZ" dirty="0"/>
              <a:t>Spotřebu ovlivňují pouze kratší prázdniny (podzimní, vánoční, jarní a velikonoční). </a:t>
            </a:r>
          </a:p>
          <a:p>
            <a:r>
              <a:rPr lang="cs-CZ" dirty="0"/>
              <a:t>Spotřeba mimo hlavní období: přibližně </a:t>
            </a:r>
            <a:r>
              <a:rPr lang="cs-CZ" b="1" dirty="0"/>
              <a:t>4 </a:t>
            </a:r>
            <a:r>
              <a:rPr lang="cs-CZ" b="1" dirty="0" err="1"/>
              <a:t>MWh</a:t>
            </a:r>
            <a:r>
              <a:rPr lang="cs-CZ" b="1" dirty="0"/>
              <a:t>/měsíc</a:t>
            </a:r>
            <a:r>
              <a:rPr lang="cs-CZ" dirty="0"/>
              <a:t> </a:t>
            </a:r>
          </a:p>
          <a:p>
            <a:r>
              <a:rPr lang="cs-CZ" dirty="0"/>
              <a:t>Výroba FVE:</a:t>
            </a:r>
          </a:p>
          <a:p>
            <a:r>
              <a:rPr lang="cs-CZ" dirty="0"/>
              <a:t>Minimální výroba: </a:t>
            </a:r>
            <a:r>
              <a:rPr lang="cs-CZ" b="1" dirty="0"/>
              <a:t>listopad–únor</a:t>
            </a:r>
            <a:r>
              <a:rPr lang="cs-CZ" dirty="0"/>
              <a:t> (3–6 </a:t>
            </a:r>
            <a:r>
              <a:rPr lang="cs-CZ" dirty="0" err="1"/>
              <a:t>MWh</a:t>
            </a:r>
            <a:r>
              <a:rPr lang="cs-CZ" dirty="0"/>
              <a:t>/měsíc) </a:t>
            </a:r>
          </a:p>
          <a:p>
            <a:r>
              <a:rPr lang="cs-CZ" dirty="0"/>
              <a:t>Maximální výroba: </a:t>
            </a:r>
            <a:r>
              <a:rPr lang="cs-CZ" b="1" dirty="0"/>
              <a:t>květen–srpen</a:t>
            </a:r>
            <a:r>
              <a:rPr lang="cs-CZ" dirty="0"/>
              <a:t> (přibližně 17 </a:t>
            </a:r>
            <a:r>
              <a:rPr lang="cs-CZ" dirty="0" err="1"/>
              <a:t>MWh</a:t>
            </a:r>
            <a:r>
              <a:rPr lang="cs-CZ" dirty="0"/>
              <a:t>/měsíc)</a:t>
            </a:r>
          </a:p>
          <a:p>
            <a:pPr marL="1371600" lvl="3" indent="0">
              <a:buNone/>
            </a:pPr>
            <a:endParaRPr lang="cs-CZ" sz="1500" dirty="0">
              <a:ea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2204189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6807B-65B8-FB40-985A-015F2D6E19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D6C3973-B3F0-EAC8-ADF3-04E011DD3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2975" y="1053023"/>
            <a:ext cx="8229600" cy="7247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cs-CZ" sz="1800" b="1" dirty="0"/>
              <a:t>Produkce</a:t>
            </a:r>
          </a:p>
          <a:p>
            <a:pPr marL="0" indent="0">
              <a:buNone/>
            </a:pPr>
            <a:endParaRPr lang="cs-CZ" dirty="0"/>
          </a:p>
        </p:txBody>
      </p:sp>
      <p:graphicFrame>
        <p:nvGraphicFramePr>
          <p:cNvPr id="2" name="Graf 1">
            <a:extLst>
              <a:ext uri="{FF2B5EF4-FFF2-40B4-BE49-F238E27FC236}">
                <a16:creationId xmlns:a16="http://schemas.microsoft.com/office/drawing/2014/main" id="{0739EACC-B516-D452-22F6-92270CE989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8827389"/>
              </p:ext>
            </p:extLst>
          </p:nvPr>
        </p:nvGraphicFramePr>
        <p:xfrm>
          <a:off x="1043895" y="1670050"/>
          <a:ext cx="7637990" cy="41349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72224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79658D-2300-586C-31F7-69C15DFFF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2197" y="1988840"/>
            <a:ext cx="4415020" cy="2285580"/>
          </a:xfrm>
        </p:spPr>
        <p:txBody>
          <a:bodyPr>
            <a:normAutofit/>
          </a:bodyPr>
          <a:lstStyle/>
          <a:p>
            <a:r>
              <a:rPr lang="cs-CZ" dirty="0">
                <a:ea typeface="+mj-lt"/>
                <a:cs typeface="+mj-lt"/>
              </a:rPr>
              <a:t>Základní údaje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18087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af 2">
            <a:extLst>
              <a:ext uri="{FF2B5EF4-FFF2-40B4-BE49-F238E27FC236}">
                <a16:creationId xmlns:a16="http://schemas.microsoft.com/office/drawing/2014/main" id="{872642DF-586C-0DD3-6A9D-8D704C44EE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6348554"/>
              </p:ext>
            </p:extLst>
          </p:nvPr>
        </p:nvGraphicFramePr>
        <p:xfrm>
          <a:off x="1153399" y="1258529"/>
          <a:ext cx="6837202" cy="47238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FA4D8CE5-F4FC-52BD-115C-85BF23EE24C3}"/>
              </a:ext>
            </a:extLst>
          </p:cNvPr>
          <p:cNvSpPr txBox="1">
            <a:spLocks/>
          </p:cNvSpPr>
          <p:nvPr/>
        </p:nvSpPr>
        <p:spPr>
          <a:xfrm>
            <a:off x="914400" y="1050882"/>
            <a:ext cx="8229600" cy="7247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dirty="0"/>
              <a:t>Spotřeba</a:t>
            </a:r>
          </a:p>
        </p:txBody>
      </p:sp>
    </p:spTree>
    <p:extLst>
      <p:ext uri="{BB962C8B-B14F-4D97-AF65-F5344CB8AC3E}">
        <p14:creationId xmlns:p14="http://schemas.microsoft.com/office/powerpoint/2010/main" val="9680955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B78F51-9DCF-BFDB-8089-69E4EE9FDA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af 1">
            <a:extLst>
              <a:ext uri="{FF2B5EF4-FFF2-40B4-BE49-F238E27FC236}">
                <a16:creationId xmlns:a16="http://schemas.microsoft.com/office/drawing/2014/main" id="{F3AD753F-30EB-26C2-1B7F-4656B4DDE7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5249691"/>
              </p:ext>
            </p:extLst>
          </p:nvPr>
        </p:nvGraphicFramePr>
        <p:xfrm>
          <a:off x="1191608" y="945088"/>
          <a:ext cx="7380892" cy="49678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060333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8BC887ED-22AC-B793-A28F-D0A69DE2F6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7238" y="3424238"/>
            <a:ext cx="9525" cy="9525"/>
          </a:xfrm>
          <a:prstGeom prst="rect">
            <a:avLst/>
          </a:prstGeom>
        </p:spPr>
      </p:pic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01CD28D5-5285-569D-424E-48DF96DD4D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001241"/>
            <a:ext cx="8229600" cy="536145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cs-CZ" sz="1700" b="1" dirty="0">
                <a:ea typeface="Cambria"/>
              </a:rPr>
              <a:t>Náklady na elektrickou energii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A7A8E3-1BBA-A3A2-3EAB-934EDEA16C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6852" y="1752073"/>
            <a:ext cx="6872748" cy="4131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838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7BFC99-4D14-DF28-BB15-984DF49A8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3238C461-A22D-A300-7575-063387DC37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7238" y="3424238"/>
            <a:ext cx="9525" cy="9525"/>
          </a:xfrm>
          <a:prstGeom prst="rect">
            <a:avLst/>
          </a:prstGeom>
        </p:spPr>
      </p:pic>
      <p:graphicFrame>
        <p:nvGraphicFramePr>
          <p:cNvPr id="3" name="Graf 1">
            <a:extLst>
              <a:ext uri="{FF2B5EF4-FFF2-40B4-BE49-F238E27FC236}">
                <a16:creationId xmlns:a16="http://schemas.microsoft.com/office/drawing/2014/main" id="{219F501F-75B1-CF62-38CD-9B72F021B9E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0863654"/>
              </p:ext>
            </p:extLst>
          </p:nvPr>
        </p:nvGraphicFramePr>
        <p:xfrm>
          <a:off x="1383441" y="938228"/>
          <a:ext cx="6775905" cy="45612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943239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4400" y="915418"/>
            <a:ext cx="7658100" cy="5361459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cs-CZ" sz="2400" b="1" dirty="0"/>
              <a:t>Využití vyrobené elektrické energie pro vlastní spotřebu</a:t>
            </a:r>
          </a:p>
          <a:p>
            <a:pPr marL="0" indent="0">
              <a:buNone/>
            </a:pPr>
            <a:r>
              <a:rPr lang="cs-CZ" sz="2400" dirty="0"/>
              <a:t>Elektrická energie vyrobená fotovoltaickými panely činí přibližně </a:t>
            </a:r>
            <a:r>
              <a:rPr lang="cs-CZ" sz="2400" b="1" dirty="0"/>
              <a:t>132 </a:t>
            </a:r>
            <a:r>
              <a:rPr lang="cs-CZ" sz="2400" b="1" dirty="0" err="1"/>
              <a:t>MWh</a:t>
            </a:r>
            <a:r>
              <a:rPr lang="cs-CZ" sz="2400" dirty="0"/>
              <a:t>, což představuje </a:t>
            </a:r>
            <a:r>
              <a:rPr lang="cs-CZ" sz="2400" b="1" dirty="0"/>
              <a:t>70 % celkové roční spotřeby</a:t>
            </a:r>
            <a:r>
              <a:rPr lang="cs-CZ" sz="2400" dirty="0"/>
              <a:t>.</a:t>
            </a:r>
          </a:p>
          <a:p>
            <a:pPr marL="0" indent="0">
              <a:buNone/>
            </a:pPr>
            <a:r>
              <a:rPr lang="cs-CZ" sz="2400" dirty="0"/>
              <a:t>Celkem </a:t>
            </a:r>
            <a:r>
              <a:rPr lang="cs-CZ" sz="2400" b="1" dirty="0"/>
              <a:t>105 </a:t>
            </a:r>
            <a:r>
              <a:rPr lang="cs-CZ" sz="2400" b="1" dirty="0" err="1"/>
              <a:t>MWh</a:t>
            </a:r>
            <a:r>
              <a:rPr lang="cs-CZ" sz="2400" b="1" dirty="0"/>
              <a:t> (79,6 %)</a:t>
            </a:r>
            <a:r>
              <a:rPr lang="cs-CZ" sz="2400" dirty="0"/>
              <a:t> vyrobené energie bude přímo spotřebováno.</a:t>
            </a:r>
          </a:p>
          <a:p>
            <a:pPr marL="0" indent="0">
              <a:buNone/>
            </a:pPr>
            <a:r>
              <a:rPr lang="cs-CZ" sz="2400" b="1" dirty="0"/>
              <a:t>Období leden–květen a září–prosinec</a:t>
            </a:r>
            <a:endParaRPr lang="cs-CZ" sz="2400" dirty="0"/>
          </a:p>
          <a:p>
            <a:r>
              <a:rPr lang="cs-CZ" sz="2400" dirty="0"/>
              <a:t>Veškerá vyrobená energie bude přímo spotřebována. </a:t>
            </a:r>
          </a:p>
          <a:p>
            <a:r>
              <a:rPr lang="cs-CZ" sz="2400" dirty="0"/>
              <a:t>Celkem přibližně </a:t>
            </a:r>
            <a:r>
              <a:rPr lang="cs-CZ" sz="2400" b="1" dirty="0"/>
              <a:t>80 </a:t>
            </a:r>
            <a:r>
              <a:rPr lang="cs-CZ" sz="2400" b="1" dirty="0" err="1"/>
              <a:t>MWh</a:t>
            </a:r>
            <a:r>
              <a:rPr lang="cs-CZ" sz="2400" dirty="0"/>
              <a:t>. </a:t>
            </a:r>
          </a:p>
          <a:p>
            <a:pPr marL="0" indent="0">
              <a:buNone/>
            </a:pPr>
            <a:r>
              <a:rPr lang="cs-CZ" sz="2400" b="1" dirty="0"/>
              <a:t>Období červen–srpen</a:t>
            </a:r>
            <a:endParaRPr lang="cs-CZ" sz="2400" dirty="0"/>
          </a:p>
          <a:p>
            <a:r>
              <a:rPr lang="cs-CZ" sz="2400" dirty="0"/>
              <a:t>Přímo spotřebováno bude pouze </a:t>
            </a:r>
            <a:r>
              <a:rPr lang="cs-CZ" sz="2400" b="1" dirty="0"/>
              <a:t>25 </a:t>
            </a:r>
            <a:r>
              <a:rPr lang="cs-CZ" sz="2400" b="1" dirty="0" err="1"/>
              <a:t>MWh</a:t>
            </a:r>
            <a:r>
              <a:rPr lang="cs-CZ" sz="2400" dirty="0"/>
              <a:t> (49 % výroby). </a:t>
            </a:r>
          </a:p>
          <a:p>
            <a:pPr marL="0" indent="0">
              <a:buNone/>
            </a:pPr>
            <a:r>
              <a:rPr lang="cs-CZ" sz="2400" dirty="0"/>
              <a:t>Zbývajících přibližně </a:t>
            </a:r>
            <a:r>
              <a:rPr lang="cs-CZ" sz="2400" b="1" dirty="0"/>
              <a:t>27 </a:t>
            </a:r>
            <a:r>
              <a:rPr lang="cs-CZ" sz="2400" b="1" dirty="0" err="1"/>
              <a:t>MWh</a:t>
            </a:r>
            <a:r>
              <a:rPr lang="cs-CZ" sz="2400" dirty="0"/>
              <a:t> bude uloženo do virtuální baterie nebo prodáno do distribuční sítě.</a:t>
            </a:r>
          </a:p>
        </p:txBody>
      </p:sp>
    </p:spTree>
    <p:extLst>
      <p:ext uri="{BB962C8B-B14F-4D97-AF65-F5344CB8AC3E}">
        <p14:creationId xmlns:p14="http://schemas.microsoft.com/office/powerpoint/2010/main" val="7131385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B0862113-3440-49DB-9BBC-0260D57DB9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92" y="1417895"/>
            <a:ext cx="7558764" cy="439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029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A7FF3-4419-F04B-D834-0AFDFD31F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af 1">
            <a:extLst>
              <a:ext uri="{FF2B5EF4-FFF2-40B4-BE49-F238E27FC236}">
                <a16:creationId xmlns:a16="http://schemas.microsoft.com/office/drawing/2014/main" id="{951C5805-7B08-3C27-A1D8-1B555BFE7E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8391569"/>
              </p:ext>
            </p:extLst>
          </p:nvPr>
        </p:nvGraphicFramePr>
        <p:xfrm>
          <a:off x="1191608" y="945088"/>
          <a:ext cx="7380892" cy="49678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671858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DD2B158-3B8A-8C16-5948-01597076A6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8758" y="969543"/>
            <a:ext cx="7633742" cy="4031390"/>
          </a:xfrm>
        </p:spPr>
        <p:txBody>
          <a:bodyPr vert="horz" lIns="68580" tIns="34290" rIns="68580" bIns="34290" rtlCol="0" anchor="t">
            <a:normAutofit fontScale="92500" lnSpcReduction="20000"/>
          </a:bodyPr>
          <a:lstStyle/>
          <a:p>
            <a:pPr marL="0" lvl="0" indent="0">
              <a:lnSpc>
                <a:spcPct val="107000"/>
              </a:lnSpc>
              <a:spcAft>
                <a:spcPts val="600"/>
              </a:spcAft>
              <a:buSzPts val="1000"/>
              <a:buNone/>
              <a:tabLst>
                <a:tab pos="342900" algn="l"/>
              </a:tabLst>
            </a:pPr>
            <a:r>
              <a:rPr lang="cs-CZ" sz="2400" b="1" dirty="0">
                <a:ea typeface="Calibri"/>
                <a:cs typeface="Times New Roman"/>
              </a:rPr>
              <a:t>Investiční náklady</a:t>
            </a:r>
          </a:p>
          <a:p>
            <a:r>
              <a:rPr lang="cs-CZ" sz="2400" dirty="0"/>
              <a:t>Fotovoltaické panely: </a:t>
            </a:r>
            <a:r>
              <a:rPr lang="cs-CZ" sz="2400" b="1" dirty="0"/>
              <a:t>3 100 Kč × 280 ks = 3 240 000 Kč</a:t>
            </a:r>
            <a:br>
              <a:rPr lang="cs-CZ" sz="2400" dirty="0"/>
            </a:br>
            <a:r>
              <a:rPr lang="cs-CZ" sz="2400" dirty="0"/>
              <a:t>(≈ 132 800 EUR) </a:t>
            </a:r>
          </a:p>
          <a:p>
            <a:r>
              <a:rPr lang="cs-CZ" sz="2400" dirty="0"/>
              <a:t>Kabely a příslušenství:</a:t>
            </a:r>
            <a:br>
              <a:rPr lang="cs-CZ" sz="2400" dirty="0"/>
            </a:br>
            <a:r>
              <a:rPr lang="cs-CZ" sz="2400" b="1" dirty="0"/>
              <a:t>500 000 Kč</a:t>
            </a:r>
            <a:br>
              <a:rPr lang="cs-CZ" sz="2400" dirty="0"/>
            </a:br>
            <a:r>
              <a:rPr lang="cs-CZ" sz="2400" dirty="0"/>
              <a:t>(≈ 20 500 EUR) </a:t>
            </a:r>
          </a:p>
          <a:p>
            <a:r>
              <a:rPr lang="cs-CZ" sz="2400" dirty="0"/>
              <a:t>Baterie:</a:t>
            </a:r>
            <a:br>
              <a:rPr lang="cs-CZ" sz="2400" dirty="0"/>
            </a:br>
            <a:r>
              <a:rPr lang="cs-CZ" sz="2400" b="1" dirty="0"/>
              <a:t>180 000 Kč × 6 ks = 1 080 000 Kč</a:t>
            </a:r>
            <a:br>
              <a:rPr lang="cs-CZ" sz="2400" dirty="0"/>
            </a:br>
            <a:r>
              <a:rPr lang="cs-CZ" sz="2400" dirty="0"/>
              <a:t>(≈ 44 280 EUR) </a:t>
            </a:r>
          </a:p>
          <a:p>
            <a:r>
              <a:rPr lang="cs-CZ" sz="2400" b="1" dirty="0"/>
              <a:t>Celkem: 4 820 000 Kč</a:t>
            </a:r>
            <a:br>
              <a:rPr lang="cs-CZ" sz="2400" dirty="0"/>
            </a:br>
            <a:r>
              <a:rPr lang="cs-CZ" sz="2400" dirty="0"/>
              <a:t>(≈ 197 600 EUR)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061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4400" y="1001241"/>
            <a:ext cx="8229600" cy="536145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cs-CZ" sz="2400" b="1" dirty="0"/>
              <a:t>Provozní a finanční náklady</a:t>
            </a:r>
          </a:p>
          <a:p>
            <a:pPr marL="0" indent="0">
              <a:buNone/>
            </a:pPr>
            <a:endParaRPr lang="cs-CZ" sz="2400" b="1" dirty="0">
              <a:solidFill>
                <a:srgbClr val="595959"/>
              </a:solidFill>
              <a:ea typeface="Cambria" panose="02040503050406030204"/>
            </a:endParaRP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buFont typeface="Symbol,Sans-Serif" panose="020B0604020202020204" pitchFamily="34" charset="0"/>
              <a:buChar char=""/>
            </a:pPr>
            <a:r>
              <a:rPr lang="cs-CZ" sz="2000" dirty="0"/>
              <a:t>Primární příjmy </a:t>
            </a: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buFont typeface="Symbol,Sans-Serif" panose="020B0604020202020204" pitchFamily="34" charset="0"/>
              <a:buChar char=""/>
            </a:pPr>
            <a:endParaRPr lang="cs-CZ" sz="2000" dirty="0"/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buFont typeface="Symbol,Sans-Serif" panose="020B0604020202020204" pitchFamily="34" charset="0"/>
              <a:buChar char=""/>
            </a:pPr>
            <a:r>
              <a:rPr lang="cs-CZ" sz="2000" dirty="0"/>
              <a:t>Sekundární příjmy </a:t>
            </a: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buFont typeface="Symbol,Sans-Serif" panose="020B0604020202020204" pitchFamily="34" charset="0"/>
              <a:buChar char=""/>
            </a:pPr>
            <a:endParaRPr lang="cs-CZ" sz="2000" dirty="0"/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buFont typeface="Symbol,Sans-Serif" panose="020B0604020202020204" pitchFamily="34" charset="0"/>
              <a:buChar char=""/>
            </a:pPr>
            <a:r>
              <a:rPr lang="cs-CZ" sz="2000" dirty="0"/>
              <a:t>Investiční náklady 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buNone/>
            </a:pPr>
            <a:endParaRPr lang="cs-CZ" sz="2000" dirty="0"/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buFont typeface="Symbol,Sans-Serif" panose="020B0604020202020204" pitchFamily="34" charset="0"/>
              <a:buChar char=""/>
            </a:pPr>
            <a:r>
              <a:rPr lang="cs-CZ" sz="2000" dirty="0"/>
              <a:t>Údržba a finanční náklady (-1,5 %) </a:t>
            </a: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buFont typeface="Symbol,Sans-Serif" panose="020B0604020202020204" pitchFamily="34" charset="0"/>
              <a:buChar char=""/>
            </a:pPr>
            <a:endParaRPr lang="cs-CZ" sz="2000" dirty="0"/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buFont typeface="Symbol,Sans-Serif" panose="020B0604020202020204" pitchFamily="34" charset="0"/>
              <a:buChar char=""/>
            </a:pPr>
            <a:r>
              <a:rPr lang="cs-CZ" sz="2000" dirty="0"/>
              <a:t>Inflace</a:t>
            </a:r>
            <a:endParaRPr lang="cs-CZ" dirty="0">
              <a:ea typeface="Cambria" panose="02040503050406030204"/>
            </a:endParaRPr>
          </a:p>
        </p:txBody>
      </p:sp>
    </p:spTree>
    <p:extLst>
      <p:ext uri="{BB962C8B-B14F-4D97-AF65-F5344CB8AC3E}">
        <p14:creationId xmlns:p14="http://schemas.microsoft.com/office/powerpoint/2010/main" val="30091419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4400" y="1001241"/>
            <a:ext cx="8229600" cy="536145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cs-CZ" sz="2400" b="1" dirty="0"/>
              <a:t>Varianta s virtuální baterií</a:t>
            </a:r>
          </a:p>
          <a:p>
            <a:pPr marL="0" indent="0">
              <a:buNone/>
            </a:pPr>
            <a:endParaRPr lang="cs-CZ" sz="2400" b="1" dirty="0"/>
          </a:p>
          <a:p>
            <a:pPr>
              <a:lnSpc>
                <a:spcPct val="150000"/>
              </a:lnSpc>
            </a:pPr>
            <a:r>
              <a:rPr lang="cs-CZ" sz="2400" dirty="0"/>
              <a:t>Přebytečná energie je ukládána do distribuční sítě. 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Kapacita není omezena. 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Náklady na distribuci energie. 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Vyšší ekonomická návratnost. 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Bod zvratu: </a:t>
            </a:r>
            <a:r>
              <a:rPr lang="cs-CZ" sz="2400" b="1" dirty="0"/>
              <a:t>8. rok provozu</a:t>
            </a:r>
            <a:r>
              <a:rPr lang="cs-CZ" sz="2400" dirty="0"/>
              <a:t>.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292146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42975" y="1062282"/>
            <a:ext cx="7633742" cy="509394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cs-CZ" sz="2400" b="1" dirty="0">
                <a:ea typeface="+mn-lt"/>
                <a:cs typeface="+mn-lt"/>
              </a:rPr>
              <a:t>Vstupní údaje</a:t>
            </a:r>
          </a:p>
          <a:p>
            <a:pPr marL="0" indent="0">
              <a:buNone/>
            </a:pPr>
            <a:endParaRPr lang="cs-CZ" sz="2400" b="1" dirty="0">
              <a:ea typeface="+mn-lt"/>
              <a:cs typeface="+mn-lt"/>
            </a:endParaRPr>
          </a:p>
          <a:p>
            <a:r>
              <a:rPr lang="cs-CZ" sz="2400" dirty="0"/>
              <a:t>Budovy: Kladno, budova č. 2953 a 2954 </a:t>
            </a:r>
          </a:p>
          <a:p>
            <a:r>
              <a:rPr lang="cs-CZ" sz="2400" dirty="0"/>
              <a:t>Název objektů: </a:t>
            </a:r>
          </a:p>
          <a:p>
            <a:pPr lvl="1"/>
            <a:r>
              <a:rPr lang="cs-CZ" sz="2200" dirty="0"/>
              <a:t>Střední průmyslová škola stavební a Obchodní akademie; </a:t>
            </a:r>
          </a:p>
          <a:p>
            <a:pPr lvl="1"/>
            <a:r>
              <a:rPr lang="cs-CZ" sz="2200" dirty="0"/>
              <a:t>Domov mládeže </a:t>
            </a:r>
          </a:p>
          <a:p>
            <a:r>
              <a:rPr lang="cs-CZ" sz="2400" dirty="0"/>
              <a:t>Investor: Středočeský kraj, Zborovská 81, Praha 5 – Smíchov</a:t>
            </a:r>
          </a:p>
          <a:p>
            <a:pPr marL="0" indent="0">
              <a:buNone/>
            </a:pPr>
            <a:endParaRPr lang="cs-CZ" sz="2400" dirty="0">
              <a:ea typeface="Cambria" panose="02040503050406030204"/>
            </a:endParaRPr>
          </a:p>
          <a:p>
            <a:pPr marL="514350" indent="-514350">
              <a:buAutoNum type="arabicPeriod"/>
            </a:pPr>
            <a:endParaRPr lang="cs-CZ" sz="1700" b="1" dirty="0">
              <a:ea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5927005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 1">
            <a:extLst>
              <a:ext uri="{FF2B5EF4-FFF2-40B4-BE49-F238E27FC236}">
                <a16:creationId xmlns:a16="http://schemas.microsoft.com/office/drawing/2014/main" id="{EFDCFCD2-68BF-4EB6-AF88-EC0B70AF33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8395255"/>
              </p:ext>
            </p:extLst>
          </p:nvPr>
        </p:nvGraphicFramePr>
        <p:xfrm>
          <a:off x="1776941" y="1577090"/>
          <a:ext cx="5344391" cy="38255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583208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4400" y="1001241"/>
            <a:ext cx="8229600" cy="536145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cs-CZ" sz="2400" b="1" dirty="0"/>
              <a:t>Varianta přímého prodeje energie</a:t>
            </a:r>
          </a:p>
          <a:p>
            <a:pPr marL="514350" indent="-514350">
              <a:buFont typeface="+mj-lt"/>
              <a:buAutoNum type="arabicPeriod" startAt="7"/>
            </a:pPr>
            <a:endParaRPr lang="cs-CZ" sz="2000" dirty="0"/>
          </a:p>
          <a:p>
            <a:pPr>
              <a:lnSpc>
                <a:spcPct val="107000"/>
              </a:lnSpc>
              <a:spcBef>
                <a:spcPts val="1000"/>
              </a:spcBef>
            </a:pPr>
            <a:r>
              <a:rPr lang="cs-CZ" dirty="0">
                <a:solidFill>
                  <a:srgbClr val="404040"/>
                </a:solidFill>
              </a:rPr>
              <a:t>Celkové úspory za </a:t>
            </a:r>
            <a:r>
              <a:rPr lang="en-US" dirty="0">
                <a:solidFill>
                  <a:srgbClr val="404040"/>
                </a:solidFill>
              </a:rPr>
              <a:t>10</a:t>
            </a:r>
            <a:r>
              <a:rPr lang="cs-CZ" dirty="0">
                <a:solidFill>
                  <a:srgbClr val="404040"/>
                </a:solidFill>
              </a:rPr>
              <a:t> let</a:t>
            </a:r>
            <a:r>
              <a:rPr lang="en-US" dirty="0">
                <a:solidFill>
                  <a:srgbClr val="404040"/>
                </a:solidFill>
              </a:rPr>
              <a:t>: </a:t>
            </a:r>
            <a:r>
              <a:rPr lang="en-US" b="1" dirty="0">
                <a:solidFill>
                  <a:srgbClr val="404040"/>
                </a:solidFill>
              </a:rPr>
              <a:t>6 132 701</a:t>
            </a:r>
            <a:r>
              <a:rPr lang="cs-CZ" b="1" dirty="0">
                <a:solidFill>
                  <a:srgbClr val="404040"/>
                </a:solidFill>
              </a:rPr>
              <a:t> Kč</a:t>
            </a:r>
          </a:p>
          <a:p>
            <a:pPr marL="0" indent="0">
              <a:buNone/>
            </a:pPr>
            <a:r>
              <a:rPr lang="cs-CZ" dirty="0"/>
              <a:t>	(≈ 251 400 EUR)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Čistý zisk za 10 let: </a:t>
            </a:r>
            <a:r>
              <a:rPr lang="cs-CZ" b="1" dirty="0"/>
              <a:t>1 927 780 Kč</a:t>
            </a:r>
            <a:br>
              <a:rPr lang="cs-CZ" dirty="0"/>
            </a:br>
            <a:r>
              <a:rPr lang="cs-CZ" dirty="0"/>
              <a:t>	(≈ 78 950 EUR)</a:t>
            </a:r>
          </a:p>
          <a:p>
            <a:pPr marL="342900" indent="-342900">
              <a:lnSpc>
                <a:spcPct val="107000"/>
              </a:lnSpc>
              <a:spcBef>
                <a:spcPts val="1000"/>
              </a:spcBef>
              <a:buFont typeface="Symbol,Sans-Serif" panose="020B0502020104020203" pitchFamily="34" charset="0"/>
              <a:buChar char="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37888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 2">
            <a:extLst>
              <a:ext uri="{FF2B5EF4-FFF2-40B4-BE49-F238E27FC236}">
                <a16:creationId xmlns:a16="http://schemas.microsoft.com/office/drawing/2014/main" id="{E197CA46-A662-46B2-BC3C-4EF5CD70D2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6109263"/>
              </p:ext>
            </p:extLst>
          </p:nvPr>
        </p:nvGraphicFramePr>
        <p:xfrm>
          <a:off x="2030113" y="1532412"/>
          <a:ext cx="5485870" cy="39595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816320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42976" y="990846"/>
            <a:ext cx="7515224" cy="554461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cs-CZ" sz="2800" b="1" dirty="0"/>
              <a:t>Shrnutí</a:t>
            </a:r>
          </a:p>
          <a:p>
            <a:pPr marL="0" indent="0">
              <a:buNone/>
            </a:pPr>
            <a:endParaRPr lang="cs-CZ" sz="2600" b="1" dirty="0"/>
          </a:p>
          <a:p>
            <a:r>
              <a:rPr lang="cs-CZ" sz="2600" dirty="0"/>
              <a:t>Celková investice: </a:t>
            </a:r>
            <a:r>
              <a:rPr lang="cs-CZ" sz="2600" b="1" dirty="0"/>
              <a:t>4 820 000 Kč včetně DPH</a:t>
            </a:r>
            <a:endParaRPr lang="cs-CZ" sz="2600" dirty="0"/>
          </a:p>
          <a:p>
            <a:r>
              <a:rPr lang="cs-CZ" sz="2600" dirty="0"/>
              <a:t>Finanční náklady: </a:t>
            </a:r>
            <a:r>
              <a:rPr lang="cs-CZ" sz="2600" b="1" dirty="0"/>
              <a:t>1,5 % ročně</a:t>
            </a:r>
            <a:endParaRPr lang="cs-CZ" sz="2600" dirty="0"/>
          </a:p>
          <a:p>
            <a:r>
              <a:rPr lang="cs-CZ" sz="2600" dirty="0"/>
              <a:t>Inflace ceny elektrické energie: </a:t>
            </a:r>
            <a:r>
              <a:rPr lang="cs-CZ" sz="2600" b="1" dirty="0"/>
              <a:t>2 % ročně</a:t>
            </a:r>
            <a:endParaRPr lang="cs-CZ" sz="2600" dirty="0"/>
          </a:p>
          <a:p>
            <a:endParaRPr lang="cs-CZ" sz="2800" b="1" dirty="0"/>
          </a:p>
          <a:p>
            <a:r>
              <a:rPr lang="cs-CZ" sz="2800" b="1" dirty="0"/>
              <a:t>Doba návratnosti:</a:t>
            </a:r>
          </a:p>
          <a:p>
            <a:pPr lvl="1"/>
            <a:r>
              <a:rPr lang="cs-CZ" sz="2600" dirty="0"/>
              <a:t>Varianta s virtuální baterií: </a:t>
            </a:r>
            <a:r>
              <a:rPr lang="cs-CZ" sz="2600" b="1" dirty="0"/>
              <a:t>8,05 roku</a:t>
            </a:r>
            <a:r>
              <a:rPr lang="cs-CZ" sz="2600" dirty="0"/>
              <a:t> </a:t>
            </a:r>
          </a:p>
          <a:p>
            <a:pPr lvl="1"/>
            <a:r>
              <a:rPr lang="cs-CZ" sz="2600" dirty="0"/>
              <a:t>Varianta s přímým prodejem energie: </a:t>
            </a:r>
            <a:r>
              <a:rPr lang="cs-CZ" sz="2600" b="1" dirty="0"/>
              <a:t>8,9 roku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6292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67F4B4-C0CF-8854-AE01-50230C8C59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6CD6139-0357-2A0F-8BEB-845BB83153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981014"/>
            <a:ext cx="7079226" cy="554461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cs-CZ" sz="2600" b="1" dirty="0"/>
              <a:t>Shrnutí</a:t>
            </a:r>
          </a:p>
          <a:p>
            <a:pPr marL="0" indent="0">
              <a:buNone/>
            </a:pPr>
            <a:r>
              <a:rPr lang="cs-CZ" dirty="0"/>
              <a:t>Přínosy fotovoltaického systému během 10 let:</a:t>
            </a:r>
          </a:p>
          <a:p>
            <a:pPr marL="0" indent="0">
              <a:buNone/>
            </a:pPr>
            <a:r>
              <a:rPr lang="cs-CZ" b="1" dirty="0"/>
              <a:t>Varianta 1:</a:t>
            </a:r>
          </a:p>
          <a:p>
            <a:r>
              <a:rPr lang="cs-CZ" dirty="0"/>
              <a:t>přibližně </a:t>
            </a:r>
            <a:r>
              <a:rPr lang="cs-CZ" b="1" dirty="0"/>
              <a:t>1,3 milionu Kč </a:t>
            </a:r>
            <a:r>
              <a:rPr lang="cs-CZ" dirty="0"/>
              <a:t>(cca 52,5 tisíce EUR)</a:t>
            </a:r>
          </a:p>
          <a:p>
            <a:pPr marL="0" indent="0">
              <a:buNone/>
            </a:pPr>
            <a:r>
              <a:rPr lang="cs-CZ" b="1" dirty="0"/>
              <a:t>Varianta 2:</a:t>
            </a:r>
          </a:p>
          <a:p>
            <a:r>
              <a:rPr lang="cs-CZ" dirty="0"/>
              <a:t>přibližně </a:t>
            </a:r>
            <a:r>
              <a:rPr lang="cs-CZ" b="1" dirty="0"/>
              <a:t>650 tisíc Kč </a:t>
            </a:r>
            <a:r>
              <a:rPr lang="cs-CZ" dirty="0"/>
              <a:t>(cca 26 tisíc EUR)</a:t>
            </a:r>
          </a:p>
          <a:p>
            <a:pPr marL="0" indent="0">
              <a:buNone/>
            </a:pPr>
            <a:r>
              <a:rPr lang="cs-CZ" dirty="0"/>
              <a:t>V následujících letech bude systém místo současných ročních nákladů ve výši přibližně </a:t>
            </a:r>
            <a:r>
              <a:rPr lang="cs-CZ" b="1" dirty="0"/>
              <a:t>1,2 milionu Kč</a:t>
            </a:r>
            <a:r>
              <a:rPr lang="cs-CZ" dirty="0"/>
              <a:t> generovat roční zisk minimálně </a:t>
            </a:r>
            <a:r>
              <a:rPr lang="cs-CZ" b="1" dirty="0"/>
              <a:t>600 tisíc Kč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dirty="0"/>
              <a:t>Tento roční zisk zároveň umožní průběžnou obnovu systému v dalších letech.</a:t>
            </a:r>
          </a:p>
          <a:p>
            <a:pPr lvl="1"/>
            <a:endParaRPr lang="cs-CZ" sz="2000" dirty="0"/>
          </a:p>
          <a:p>
            <a:pPr lvl="1"/>
            <a:endParaRPr lang="cs-CZ" sz="2000" dirty="0"/>
          </a:p>
          <a:p>
            <a:pPr marL="457200" lvl="1" indent="0"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0243561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C93C0D-409B-95BE-0417-1F8E3C5205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A88564-54F1-36D2-886E-DCF7A9527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565545"/>
            <a:ext cx="7632848" cy="722909"/>
          </a:xfrm>
        </p:spPr>
        <p:txBody>
          <a:bodyPr>
            <a:normAutofit/>
          </a:bodyPr>
          <a:lstStyle/>
          <a:p>
            <a:r>
              <a:rPr lang="cs-CZ" sz="2700" b="1" dirty="0">
                <a:latin typeface="+mn-lt"/>
              </a:rPr>
              <a:t>Poděkování</a:t>
            </a:r>
            <a:endParaRPr lang="fr-FR" sz="36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EACA6FB-9119-1B8B-881D-69F5DAE8C0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600" y="1288454"/>
            <a:ext cx="7200800" cy="444621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dirty="0"/>
              <a:t>Rádi bychom vyjádřili naše upřímné poděkování:</a:t>
            </a:r>
          </a:p>
          <a:p>
            <a:r>
              <a:rPr lang="cs-CZ" dirty="0"/>
              <a:t>Evropské unii za spolufinancování tohoto projektu prostřednictvím programu Erasmus+. </a:t>
            </a:r>
          </a:p>
          <a:p>
            <a:r>
              <a:rPr lang="cs-CZ" dirty="0"/>
              <a:t>Řediteli školy, zástupcům ředitele, ekonomickému oddělení a pedagogům Střední průmyslové školy stavební a Obchodní akademie Kladno, Cyrila Boudy 2954, za jejich spolupráci na projektu. </a:t>
            </a:r>
          </a:p>
          <a:p>
            <a:r>
              <a:rPr lang="cs-CZ" dirty="0"/>
              <a:t>Studentům a pedagogům </a:t>
            </a:r>
            <a:r>
              <a:rPr lang="cs-CZ" dirty="0" err="1"/>
              <a:t>Lycée</a:t>
            </a:r>
            <a:r>
              <a:rPr lang="cs-CZ" dirty="0"/>
              <a:t> Marie Curie v </a:t>
            </a:r>
            <a:r>
              <a:rPr lang="cs-CZ" dirty="0" err="1"/>
              <a:t>Nogent-sur-Oise</a:t>
            </a:r>
            <a:r>
              <a:rPr lang="cs-CZ" dirty="0"/>
              <a:t> a Profesní gymnázia ekologie a biotechnologií „Prof. Dr. Asen </a:t>
            </a:r>
            <a:r>
              <a:rPr lang="cs-CZ" dirty="0" err="1"/>
              <a:t>Zlatarov</a:t>
            </a:r>
            <a:r>
              <a:rPr lang="cs-CZ" dirty="0"/>
              <a:t>“ v Sofii za jejich partnerství a spolupráci.</a:t>
            </a:r>
          </a:p>
          <a:p>
            <a:pPr marL="0" indent="0">
              <a:buNone/>
            </a:pPr>
            <a:endParaRPr lang="en-GB" sz="2000" dirty="0">
              <a:ea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511348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25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25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25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25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E04BA2-371B-54D7-A3D9-71B9EDE463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6D84525-25D1-1018-EE49-843850AB0F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8758" y="696381"/>
            <a:ext cx="7633742" cy="509394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lvl="1" indent="0">
              <a:buNone/>
            </a:pPr>
            <a:r>
              <a:rPr lang="cs-CZ" sz="2400" b="1" dirty="0">
                <a:ea typeface="+mn-lt"/>
                <a:cs typeface="+mn-lt"/>
              </a:rPr>
              <a:t>Cíl studie:</a:t>
            </a:r>
          </a:p>
          <a:p>
            <a:pPr marL="457200" lvl="1" indent="0">
              <a:buNone/>
            </a:pPr>
            <a:endParaRPr lang="cs-CZ" sz="2400" b="1" dirty="0">
              <a:ea typeface="+mn-lt"/>
              <a:cs typeface="+mn-lt"/>
            </a:endParaRPr>
          </a:p>
          <a:p>
            <a:r>
              <a:rPr lang="cs-CZ" dirty="0"/>
              <a:t>Ověřit technickou a ekonomickou proveditelnost instalace fotovoltaické elektrárny na střechách budov s cílem maximalizovat náhradu elektrické energie dodávané z veřejné distribuční sítě. </a:t>
            </a:r>
          </a:p>
          <a:p>
            <a:r>
              <a:rPr lang="cs-CZ" dirty="0"/>
              <a:t>Vypočítat návratnost investice na základě předpokládaných cen energií v roce 2025. </a:t>
            </a:r>
          </a:p>
          <a:p>
            <a:r>
              <a:rPr lang="cs-CZ" dirty="0"/>
              <a:t>Poskytnout investorovi podklady pro další jednání o realizaci této investice. </a:t>
            </a:r>
          </a:p>
          <a:p>
            <a:pPr marL="0" indent="0">
              <a:buNone/>
            </a:pPr>
            <a:endParaRPr lang="cs-CZ" sz="1700" b="1" dirty="0">
              <a:ea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783357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42975" y="1052451"/>
            <a:ext cx="8229600" cy="45259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cs-CZ" sz="2400" b="1" dirty="0">
                <a:ea typeface="+mn-lt"/>
                <a:cs typeface="+mn-lt"/>
              </a:rPr>
              <a:t>Zeměpisné údaje</a:t>
            </a:r>
          </a:p>
          <a:p>
            <a:pPr marL="0" indent="0">
              <a:buNone/>
            </a:pPr>
            <a:endParaRPr lang="cs-CZ" sz="2400" dirty="0">
              <a:ea typeface="Cambria" panose="02040503050406030204"/>
            </a:endParaRPr>
          </a:p>
          <a:p>
            <a:r>
              <a:rPr lang="cs-CZ" sz="1800" dirty="0"/>
              <a:t>Vyšší územní celek: Středočeský kraj Lokalita: Kladno 25 km od Prahy </a:t>
            </a:r>
          </a:p>
          <a:p>
            <a:r>
              <a:rPr lang="cs-CZ" sz="1800" dirty="0"/>
              <a:t>centrum města </a:t>
            </a:r>
          </a:p>
          <a:p>
            <a:r>
              <a:rPr lang="cs-CZ" sz="1800" dirty="0"/>
              <a:t>Zeměpisné souřadnice: Kladno, budova č. 2953 a 2954 </a:t>
            </a:r>
          </a:p>
          <a:p>
            <a:r>
              <a:rPr lang="cs-CZ" sz="1800" dirty="0"/>
              <a:t>zeměpisná šířka: 50°8′25″ </a:t>
            </a:r>
          </a:p>
          <a:p>
            <a:r>
              <a:rPr lang="cs-CZ" sz="1800" dirty="0"/>
              <a:t>zeměpisná délka: 14°6′2″</a:t>
            </a:r>
          </a:p>
          <a:p>
            <a:pPr marL="0" indent="0">
              <a:buNone/>
            </a:pPr>
            <a:endParaRPr lang="cs-CZ" sz="1700" b="1" dirty="0">
              <a:ea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568537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42975" y="1022953"/>
            <a:ext cx="7229425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/>
              <a:t>Popis budov</a:t>
            </a:r>
          </a:p>
          <a:p>
            <a:pPr marL="0" indent="0">
              <a:buNone/>
            </a:pPr>
            <a:endParaRPr lang="cs-CZ" sz="2400" b="1" dirty="0"/>
          </a:p>
          <a:p>
            <a:r>
              <a:rPr lang="cs-CZ" sz="2000" dirty="0"/>
              <a:t> </a:t>
            </a:r>
            <a:r>
              <a:rPr lang="cs-CZ" dirty="0"/>
              <a:t>Počet podlaží (škola): </a:t>
            </a:r>
          </a:p>
          <a:p>
            <a:pPr lvl="1"/>
            <a:r>
              <a:rPr lang="cs-CZ" dirty="0"/>
              <a:t>1 podzemní podlaží </a:t>
            </a:r>
          </a:p>
          <a:p>
            <a:pPr lvl="1"/>
            <a:r>
              <a:rPr lang="cs-CZ" dirty="0"/>
              <a:t>5 nadzemních podlaží </a:t>
            </a:r>
          </a:p>
          <a:p>
            <a:r>
              <a:rPr lang="cs-CZ" dirty="0"/>
              <a:t>Počet podlaží (domov mládeže): </a:t>
            </a:r>
          </a:p>
          <a:p>
            <a:pPr lvl="1"/>
            <a:r>
              <a:rPr lang="cs-CZ" dirty="0"/>
              <a:t>2 podzemní podlaží </a:t>
            </a:r>
          </a:p>
          <a:p>
            <a:pPr lvl="1"/>
            <a:r>
              <a:rPr lang="cs-CZ" dirty="0"/>
              <a:t>5 nadzemních podlaží </a:t>
            </a:r>
          </a:p>
          <a:p>
            <a:r>
              <a:rPr lang="cs-CZ" dirty="0"/>
              <a:t>Současný zdroj vytápění a přípravy teplé vody: zemní plyn </a:t>
            </a:r>
          </a:p>
          <a:p>
            <a:r>
              <a:rPr lang="cs-CZ" dirty="0"/>
              <a:t>Zdroj elektrické energie: veřejná distribuční síť</a:t>
            </a:r>
          </a:p>
          <a:p>
            <a:pPr lvl="2"/>
            <a:endParaRPr lang="en-GB" sz="2000" dirty="0"/>
          </a:p>
          <a:p>
            <a:pPr marL="914400" lvl="2" indent="0">
              <a:buNone/>
            </a:pPr>
            <a:endParaRPr lang="cs-CZ" sz="1600" dirty="0"/>
          </a:p>
          <a:p>
            <a:pPr marL="0" indent="0">
              <a:buNone/>
            </a:pPr>
            <a:r>
              <a:rPr lang="cs-CZ" b="0" i="0" dirty="0">
                <a:solidFill>
                  <a:srgbClr val="000000"/>
                </a:solidFill>
                <a:effectLst/>
                <a:latin typeface="Times New Roman"/>
              </a:rPr>
              <a:t> </a:t>
            </a:r>
            <a:endParaRPr lang="cs-CZ" dirty="0"/>
          </a:p>
        </p:txBody>
      </p:sp>
      <p:sp>
        <p:nvSpPr>
          <p:cNvPr id="2" name="AutoShape 2" descr="https://euc-powerpoint.officeapps.live.com/pods/GetClipboardImage.ashx?Id=22a29e3b-9f51-4a5d-9fa8-d42f914d27f8&amp;DC=GEU2&amp;pkey=e6240904-5a24-40a0-8881-e2097793d377&amp;wdwaccluster=GEU2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6671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>
            <a:extLst>
              <a:ext uri="{FF2B5EF4-FFF2-40B4-BE49-F238E27FC236}">
                <a16:creationId xmlns:a16="http://schemas.microsoft.com/office/drawing/2014/main" id="{DD0AEE21-CF4B-4395-A100-EFB0EB9951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664368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8DBD9A-1B56-4D4B-856B-89CC682C6B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E079F42-5C7A-44DD-9E9F-A34795A48F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9318" y="0"/>
            <a:ext cx="860468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5" name="Freeform 6">
            <a:extLst>
              <a:ext uri="{FF2B5EF4-FFF2-40B4-BE49-F238E27FC236}">
                <a16:creationId xmlns:a16="http://schemas.microsoft.com/office/drawing/2014/main" id="{09777E15-6D68-4808-AD20-82EA7377F4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4963" y="0"/>
            <a:ext cx="664369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7" name="Freeform 6">
            <a:extLst>
              <a:ext uri="{FF2B5EF4-FFF2-40B4-BE49-F238E27FC236}">
                <a16:creationId xmlns:a16="http://schemas.microsoft.com/office/drawing/2014/main" id="{CE79CAD8-9F7F-4756-BD12-8463CA4C6F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664368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9923A21-5790-4667-B5C7-ADA793B499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8336" y="643466"/>
            <a:ext cx="7200601" cy="557106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3" descr="Střední průmyslová škola stavební a Obchodní akademie, Kladno foto 1">
            <a:extLst>
              <a:ext uri="{FF2B5EF4-FFF2-40B4-BE49-F238E27FC236}">
                <a16:creationId xmlns:a16="http://schemas.microsoft.com/office/drawing/2014/main" id="{834AEBA3-E830-8409-9532-CCAEF98579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9635" y="1186867"/>
            <a:ext cx="6718001" cy="4484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417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4400" y="1042618"/>
            <a:ext cx="7658100" cy="568863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cs-CZ" sz="2400" b="1" dirty="0"/>
              <a:t>Popis budov</a:t>
            </a:r>
          </a:p>
          <a:p>
            <a:pPr marL="0" indent="0">
              <a:buNone/>
            </a:pPr>
            <a:endParaRPr lang="cs-CZ" sz="2400" b="1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Plocha střechy (škola): přibližně 300 m², orientace jihozápad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Plocha střechy (domov mládeže): přibližně 440 m², orientace jih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 Polovalbové střechy s příhradovou střešní konstrukcí v dobrém technickém stavu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Před instalací fotovoltaického systému bude provedena výměna střešní krytiny na budově domova mládeže</a:t>
            </a:r>
            <a:endParaRPr lang="cs-CZ" b="1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2" name="AutoShape 2" descr="https://euc-powerpoint.officeapps.live.com/pods/GetClipboardImage.ashx?Id=22a29e3b-9f51-4a5d-9fa8-d42f914d27f8&amp;DC=GEU2&amp;pkey=e6240904-5a24-40a0-8881-e2097793d377&amp;wdwaccluster=GEU2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402" y="4483510"/>
            <a:ext cx="2597195" cy="2090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6913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409A6B-F6E0-ACE7-F28F-14605F9EED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CCFE1F-57FB-32F7-B038-3CAF8EB8C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2197" y="1988840"/>
            <a:ext cx="6388275" cy="2285580"/>
          </a:xfrm>
        </p:spPr>
        <p:txBody>
          <a:bodyPr/>
          <a:lstStyle/>
          <a:p>
            <a:r>
              <a:rPr lang="cs-CZ" dirty="0"/>
              <a:t>Technické řešení</a:t>
            </a:r>
          </a:p>
        </p:txBody>
      </p:sp>
    </p:spTree>
    <p:extLst>
      <p:ext uri="{BB962C8B-B14F-4D97-AF65-F5344CB8AC3E}">
        <p14:creationId xmlns:p14="http://schemas.microsoft.com/office/powerpoint/2010/main" val="175281523"/>
      </p:ext>
    </p:extLst>
  </p:cSld>
  <p:clrMapOvr>
    <a:masterClrMapping/>
  </p:clrMapOvr>
</p:sld>
</file>

<file path=ppt/theme/theme1.xml><?xml version="1.0" encoding="utf-8"?>
<a:theme xmlns:a="http://schemas.openxmlformats.org/drawingml/2006/main" name="Brin">
  <a:themeElements>
    <a:clrScheme name="Jaune orang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dznáček">
  <a:themeElements>
    <a:clrScheme name="Vlastní 3">
      <a:dk1>
        <a:srgbClr val="000000"/>
      </a:dk1>
      <a:lt1>
        <a:sysClr val="window" lastClr="FFFFFF"/>
      </a:lt1>
      <a:dk2>
        <a:srgbClr val="003300"/>
      </a:dk2>
      <a:lt2>
        <a:srgbClr val="FFFFFF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dznáček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A1A3E1F0-B5EF-49C5-810A-B1B32AEDDC80}"/>
    </a:ext>
  </a:extLst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1123</Words>
  <Application>Microsoft Office PowerPoint</Application>
  <PresentationFormat>Předvádění na obrazovce (4:3)</PresentationFormat>
  <Paragraphs>171</Paragraphs>
  <Slides>35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35</vt:i4>
      </vt:variant>
    </vt:vector>
  </HeadingPairs>
  <TitlesOfParts>
    <vt:vector size="46" baseType="lpstr">
      <vt:lpstr>Aptos</vt:lpstr>
      <vt:lpstr>Arial</vt:lpstr>
      <vt:lpstr>Calibri</vt:lpstr>
      <vt:lpstr>Cambria</vt:lpstr>
      <vt:lpstr>Century Gothic</vt:lpstr>
      <vt:lpstr>Gill Sans MT</vt:lpstr>
      <vt:lpstr>Symbol,Sans-Serif</vt:lpstr>
      <vt:lpstr>Times New Roman</vt:lpstr>
      <vt:lpstr>Wingdings 3</vt:lpstr>
      <vt:lpstr>Brin</vt:lpstr>
      <vt:lpstr>Odznáček</vt:lpstr>
      <vt:lpstr>ALTERNATIVní zdroje ENERGie: Studie proveditelnosti</vt:lpstr>
      <vt:lpstr>Základní údaje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Technické řešení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Ekonomické parametry řešení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Poděkování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AES Studie proveditelnosti</dc:title>
  <dc:creator>DELL11</dc:creator>
  <cp:lastModifiedBy>Hrudková Hana</cp:lastModifiedBy>
  <cp:revision>341</cp:revision>
  <dcterms:created xsi:type="dcterms:W3CDTF">2026-02-01T06:42:43Z</dcterms:created>
  <dcterms:modified xsi:type="dcterms:W3CDTF">2026-06-29T14:09:17Z</dcterms:modified>
</cp:coreProperties>
</file>